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6500" cy="10693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325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 u="sng">
                <a:solidFill>
                  <a:srgbClr val="231F20"/>
                </a:solidFill>
                <a:latin typeface="Avenir LT Std 65 Medium"/>
                <a:cs typeface="Avenir LT Std 6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 u="sng">
                <a:solidFill>
                  <a:srgbClr val="231F20"/>
                </a:solidFill>
                <a:latin typeface="Avenir LT Std 65 Medium"/>
                <a:cs typeface="Avenir LT Std 6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 u="sng">
                <a:solidFill>
                  <a:srgbClr val="231F20"/>
                </a:solidFill>
                <a:latin typeface="Avenir LT Std 65 Medium"/>
                <a:cs typeface="Avenir LT Std 6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273637" y="1953039"/>
            <a:ext cx="1827530" cy="1823720"/>
          </a:xfrm>
          <a:custGeom>
            <a:avLst/>
            <a:gdLst/>
            <a:ahLst/>
            <a:cxnLst/>
            <a:rect l="l" t="t" r="r" b="b"/>
            <a:pathLst>
              <a:path w="1827529" h="1823720">
                <a:moveTo>
                  <a:pt x="904468" y="0"/>
                </a:moveTo>
                <a:lnTo>
                  <a:pt x="856961" y="1624"/>
                </a:lnTo>
                <a:lnTo>
                  <a:pt x="810010" y="5671"/>
                </a:lnTo>
                <a:lnTo>
                  <a:pt x="763685" y="12086"/>
                </a:lnTo>
                <a:lnTo>
                  <a:pt x="718053" y="20811"/>
                </a:lnTo>
                <a:lnTo>
                  <a:pt x="673184" y="31789"/>
                </a:lnTo>
                <a:lnTo>
                  <a:pt x="629146" y="44964"/>
                </a:lnTo>
                <a:lnTo>
                  <a:pt x="586009" y="60280"/>
                </a:lnTo>
                <a:lnTo>
                  <a:pt x="543841" y="77679"/>
                </a:lnTo>
                <a:lnTo>
                  <a:pt x="502712" y="97104"/>
                </a:lnTo>
                <a:lnTo>
                  <a:pt x="462689" y="118501"/>
                </a:lnTo>
                <a:lnTo>
                  <a:pt x="423843" y="141810"/>
                </a:lnTo>
                <a:lnTo>
                  <a:pt x="386241" y="166977"/>
                </a:lnTo>
                <a:lnTo>
                  <a:pt x="349953" y="193944"/>
                </a:lnTo>
                <a:lnTo>
                  <a:pt x="315048" y="222655"/>
                </a:lnTo>
                <a:lnTo>
                  <a:pt x="281594" y="253052"/>
                </a:lnTo>
                <a:lnTo>
                  <a:pt x="249661" y="285080"/>
                </a:lnTo>
                <a:lnTo>
                  <a:pt x="219316" y="318682"/>
                </a:lnTo>
                <a:lnTo>
                  <a:pt x="190630" y="353800"/>
                </a:lnTo>
                <a:lnTo>
                  <a:pt x="163671" y="390379"/>
                </a:lnTo>
                <a:lnTo>
                  <a:pt x="138508" y="428361"/>
                </a:lnTo>
                <a:lnTo>
                  <a:pt x="115209" y="467691"/>
                </a:lnTo>
                <a:lnTo>
                  <a:pt x="93844" y="508311"/>
                </a:lnTo>
                <a:lnTo>
                  <a:pt x="74481" y="550164"/>
                </a:lnTo>
                <a:lnTo>
                  <a:pt x="57190" y="593195"/>
                </a:lnTo>
                <a:lnTo>
                  <a:pt x="42039" y="637346"/>
                </a:lnTo>
                <a:lnTo>
                  <a:pt x="29098" y="682561"/>
                </a:lnTo>
                <a:lnTo>
                  <a:pt x="18434" y="728783"/>
                </a:lnTo>
                <a:lnTo>
                  <a:pt x="10117" y="775955"/>
                </a:lnTo>
                <a:lnTo>
                  <a:pt x="4216" y="824021"/>
                </a:lnTo>
                <a:lnTo>
                  <a:pt x="837" y="872329"/>
                </a:lnTo>
                <a:lnTo>
                  <a:pt x="0" y="920222"/>
                </a:lnTo>
                <a:lnTo>
                  <a:pt x="1648" y="967629"/>
                </a:lnTo>
                <a:lnTo>
                  <a:pt x="5724" y="1014482"/>
                </a:lnTo>
                <a:lnTo>
                  <a:pt x="12172" y="1060713"/>
                </a:lnTo>
                <a:lnTo>
                  <a:pt x="20935" y="1106252"/>
                </a:lnTo>
                <a:lnTo>
                  <a:pt x="31956" y="1151031"/>
                </a:lnTo>
                <a:lnTo>
                  <a:pt x="45177" y="1194981"/>
                </a:lnTo>
                <a:lnTo>
                  <a:pt x="60544" y="1238033"/>
                </a:lnTo>
                <a:lnTo>
                  <a:pt x="77998" y="1280119"/>
                </a:lnTo>
                <a:lnTo>
                  <a:pt x="97482" y="1321170"/>
                </a:lnTo>
                <a:lnTo>
                  <a:pt x="118941" y="1361117"/>
                </a:lnTo>
                <a:lnTo>
                  <a:pt x="142316" y="1399891"/>
                </a:lnTo>
                <a:lnTo>
                  <a:pt x="167552" y="1437423"/>
                </a:lnTo>
                <a:lnTo>
                  <a:pt x="194592" y="1473645"/>
                </a:lnTo>
                <a:lnTo>
                  <a:pt x="223378" y="1508489"/>
                </a:lnTo>
                <a:lnTo>
                  <a:pt x="253854" y="1541884"/>
                </a:lnTo>
                <a:lnTo>
                  <a:pt x="285963" y="1573763"/>
                </a:lnTo>
                <a:lnTo>
                  <a:pt x="319649" y="1604057"/>
                </a:lnTo>
                <a:lnTo>
                  <a:pt x="354853" y="1632697"/>
                </a:lnTo>
                <a:lnTo>
                  <a:pt x="391521" y="1659613"/>
                </a:lnTo>
                <a:lnTo>
                  <a:pt x="429595" y="1684739"/>
                </a:lnTo>
                <a:lnTo>
                  <a:pt x="469017" y="1708004"/>
                </a:lnTo>
                <a:lnTo>
                  <a:pt x="509732" y="1729339"/>
                </a:lnTo>
                <a:lnTo>
                  <a:pt x="551682" y="1748678"/>
                </a:lnTo>
                <a:lnTo>
                  <a:pt x="594811" y="1765949"/>
                </a:lnTo>
                <a:lnTo>
                  <a:pt x="639062" y="1781085"/>
                </a:lnTo>
                <a:lnTo>
                  <a:pt x="684378" y="1794017"/>
                </a:lnTo>
                <a:lnTo>
                  <a:pt x="730702" y="1804676"/>
                </a:lnTo>
                <a:lnTo>
                  <a:pt x="777977" y="1812994"/>
                </a:lnTo>
                <a:lnTo>
                  <a:pt x="826147" y="1818901"/>
                </a:lnTo>
                <a:lnTo>
                  <a:pt x="874559" y="1822292"/>
                </a:lnTo>
                <a:lnTo>
                  <a:pt x="922553" y="1823147"/>
                </a:lnTo>
                <a:lnTo>
                  <a:pt x="970060" y="1821522"/>
                </a:lnTo>
                <a:lnTo>
                  <a:pt x="1017011" y="1817474"/>
                </a:lnTo>
                <a:lnTo>
                  <a:pt x="1063337" y="1811059"/>
                </a:lnTo>
                <a:lnTo>
                  <a:pt x="1108969" y="1802333"/>
                </a:lnTo>
                <a:lnTo>
                  <a:pt x="1153839" y="1791355"/>
                </a:lnTo>
                <a:lnTo>
                  <a:pt x="1197877" y="1778179"/>
                </a:lnTo>
                <a:lnTo>
                  <a:pt x="1241014" y="1762864"/>
                </a:lnTo>
                <a:lnTo>
                  <a:pt x="1283182" y="1745465"/>
                </a:lnTo>
                <a:lnTo>
                  <a:pt x="1324312" y="1726039"/>
                </a:lnTo>
                <a:lnTo>
                  <a:pt x="1364335" y="1704643"/>
                </a:lnTo>
                <a:lnTo>
                  <a:pt x="1403182" y="1681333"/>
                </a:lnTo>
                <a:lnTo>
                  <a:pt x="1440784" y="1656167"/>
                </a:lnTo>
                <a:lnTo>
                  <a:pt x="1477072" y="1629200"/>
                </a:lnTo>
                <a:lnTo>
                  <a:pt x="1511978" y="1600490"/>
                </a:lnTo>
                <a:lnTo>
                  <a:pt x="1545432" y="1570092"/>
                </a:lnTo>
                <a:lnTo>
                  <a:pt x="1577366" y="1538065"/>
                </a:lnTo>
                <a:lnTo>
                  <a:pt x="1607710" y="1504464"/>
                </a:lnTo>
                <a:lnTo>
                  <a:pt x="1636396" y="1469346"/>
                </a:lnTo>
                <a:lnTo>
                  <a:pt x="1663356" y="1432767"/>
                </a:lnTo>
                <a:lnTo>
                  <a:pt x="1688519" y="1394785"/>
                </a:lnTo>
                <a:lnTo>
                  <a:pt x="1711817" y="1355456"/>
                </a:lnTo>
                <a:lnTo>
                  <a:pt x="1733182" y="1314837"/>
                </a:lnTo>
                <a:lnTo>
                  <a:pt x="1752544" y="1272983"/>
                </a:lnTo>
                <a:lnTo>
                  <a:pt x="1769835" y="1229953"/>
                </a:lnTo>
                <a:lnTo>
                  <a:pt x="1784985" y="1185802"/>
                </a:lnTo>
                <a:lnTo>
                  <a:pt x="1797926" y="1140588"/>
                </a:lnTo>
                <a:lnTo>
                  <a:pt x="1808589" y="1094366"/>
                </a:lnTo>
                <a:lnTo>
                  <a:pt x="1816905" y="1047194"/>
                </a:lnTo>
                <a:lnTo>
                  <a:pt x="1822805" y="999128"/>
                </a:lnTo>
                <a:lnTo>
                  <a:pt x="1826184" y="950820"/>
                </a:lnTo>
                <a:lnTo>
                  <a:pt x="1827021" y="902927"/>
                </a:lnTo>
                <a:lnTo>
                  <a:pt x="1825374" y="855520"/>
                </a:lnTo>
                <a:lnTo>
                  <a:pt x="1821297" y="808667"/>
                </a:lnTo>
                <a:lnTo>
                  <a:pt x="1814850" y="762436"/>
                </a:lnTo>
                <a:lnTo>
                  <a:pt x="1806087" y="716897"/>
                </a:lnTo>
                <a:lnTo>
                  <a:pt x="1795067" y="672118"/>
                </a:lnTo>
                <a:lnTo>
                  <a:pt x="1781845" y="628168"/>
                </a:lnTo>
                <a:lnTo>
                  <a:pt x="1766479" y="585116"/>
                </a:lnTo>
                <a:lnTo>
                  <a:pt x="1749026" y="543030"/>
                </a:lnTo>
                <a:lnTo>
                  <a:pt x="1729542" y="501979"/>
                </a:lnTo>
                <a:lnTo>
                  <a:pt x="1708084" y="462032"/>
                </a:lnTo>
                <a:lnTo>
                  <a:pt x="1684708" y="423258"/>
                </a:lnTo>
                <a:lnTo>
                  <a:pt x="1659473" y="385726"/>
                </a:lnTo>
                <a:lnTo>
                  <a:pt x="1632434" y="349503"/>
                </a:lnTo>
                <a:lnTo>
                  <a:pt x="1603648" y="314660"/>
                </a:lnTo>
                <a:lnTo>
                  <a:pt x="1573172" y="281265"/>
                </a:lnTo>
                <a:lnTo>
                  <a:pt x="1541063" y="249386"/>
                </a:lnTo>
                <a:lnTo>
                  <a:pt x="1507378" y="219092"/>
                </a:lnTo>
                <a:lnTo>
                  <a:pt x="1472173" y="190452"/>
                </a:lnTo>
                <a:lnTo>
                  <a:pt x="1435505" y="163536"/>
                </a:lnTo>
                <a:lnTo>
                  <a:pt x="1397432" y="138410"/>
                </a:lnTo>
                <a:lnTo>
                  <a:pt x="1358009" y="115145"/>
                </a:lnTo>
                <a:lnTo>
                  <a:pt x="1317294" y="93809"/>
                </a:lnTo>
                <a:lnTo>
                  <a:pt x="1275343" y="74471"/>
                </a:lnTo>
                <a:lnTo>
                  <a:pt x="1232214" y="57200"/>
                </a:lnTo>
                <a:lnTo>
                  <a:pt x="1187963" y="42064"/>
                </a:lnTo>
                <a:lnTo>
                  <a:pt x="1142646" y="29132"/>
                </a:lnTo>
                <a:lnTo>
                  <a:pt x="1096321" y="18473"/>
                </a:lnTo>
                <a:lnTo>
                  <a:pt x="1049045" y="10155"/>
                </a:lnTo>
                <a:lnTo>
                  <a:pt x="1000874" y="4248"/>
                </a:lnTo>
                <a:lnTo>
                  <a:pt x="952462" y="856"/>
                </a:lnTo>
                <a:lnTo>
                  <a:pt x="904468" y="0"/>
                </a:lnTo>
                <a:close/>
              </a:path>
            </a:pathLst>
          </a:custGeom>
          <a:solidFill>
            <a:srgbClr val="FFC5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299" y="142175"/>
            <a:ext cx="3850640" cy="136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00" b="1" i="0" u="sng">
                <a:solidFill>
                  <a:srgbClr val="231F20"/>
                </a:solidFill>
                <a:latin typeface="Avenir LT Std 65 Medium"/>
                <a:cs typeface="Avenir LT Std 6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4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.png"/><Relationship Id="rId5" Type="http://schemas.openxmlformats.org/officeDocument/2006/relationships/tags" Target="../tags/tag5.xml"/><Relationship Id="rId10" Type="http://schemas.openxmlformats.org/officeDocument/2006/relationships/image" Target="../media/image1.pn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5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6.jpeg"/><Relationship Id="rId5" Type="http://schemas.openxmlformats.org/officeDocument/2006/relationships/tags" Target="../tags/tag13.xml"/><Relationship Id="rId10" Type="http://schemas.openxmlformats.org/officeDocument/2006/relationships/image" Target="../media/image3.png"/><Relationship Id="rId4" Type="http://schemas.openxmlformats.org/officeDocument/2006/relationships/tags" Target="../tags/tag12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5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6.jpeg"/><Relationship Id="rId5" Type="http://schemas.openxmlformats.org/officeDocument/2006/relationships/tags" Target="../tags/tag20.xml"/><Relationship Id="rId10" Type="http://schemas.openxmlformats.org/officeDocument/2006/relationships/image" Target="../media/image3.png"/><Relationship Id="rId4" Type="http://schemas.openxmlformats.org/officeDocument/2006/relationships/tags" Target="../tags/tag19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254875" y="2359764"/>
            <a:ext cx="1313575" cy="1957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bject 4"/>
          <p:cNvSpPr/>
          <p:nvPr/>
        </p:nvSpPr>
        <p:spPr>
          <a:xfrm>
            <a:off x="4357490" y="3"/>
            <a:ext cx="3202940" cy="1680845"/>
          </a:xfrm>
          <a:custGeom>
            <a:avLst/>
            <a:gdLst/>
            <a:ahLst/>
            <a:cxnLst/>
            <a:rect l="l" t="t" r="r" b="b"/>
            <a:pathLst>
              <a:path w="3202940" h="1680845">
                <a:moveTo>
                  <a:pt x="3202508" y="0"/>
                </a:moveTo>
                <a:lnTo>
                  <a:pt x="0" y="0"/>
                </a:lnTo>
                <a:lnTo>
                  <a:pt x="341896" y="1680464"/>
                </a:lnTo>
                <a:lnTo>
                  <a:pt x="3202508" y="1098473"/>
                </a:lnTo>
                <a:lnTo>
                  <a:pt x="3202508" y="0"/>
                </a:lnTo>
                <a:close/>
              </a:path>
            </a:pathLst>
          </a:custGeom>
          <a:solidFill>
            <a:srgbClr val="5A81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 rot="16920000">
            <a:off x="4342282" y="782010"/>
            <a:ext cx="1327924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b="1" dirty="0">
                <a:solidFill>
                  <a:srgbClr val="FFFFFF"/>
                </a:solidFill>
                <a:cs typeface="Avenir LT Std 65 Medium"/>
              </a:rPr>
              <a:t>C</a:t>
            </a:r>
            <a:r>
              <a:rPr sz="1800" b="1" spc="-170" dirty="0">
                <a:solidFill>
                  <a:srgbClr val="FFFFFF"/>
                </a:solidFill>
                <a:cs typeface="Avenir LT Std 65 Medium"/>
              </a:rPr>
              <a:t>A</a:t>
            </a:r>
            <a:r>
              <a:rPr sz="1800" b="1" dirty="0">
                <a:solidFill>
                  <a:srgbClr val="FFFFFF"/>
                </a:solidFill>
                <a:cs typeface="Avenir LT Std 65 Medium"/>
              </a:rPr>
              <a:t>TÉGORIE</a:t>
            </a:r>
            <a:endParaRPr sz="1800" dirty="0">
              <a:cs typeface="Avenir LT Std 65 Medium"/>
            </a:endParaRPr>
          </a:p>
        </p:txBody>
      </p:sp>
      <p:sp>
        <p:nvSpPr>
          <p:cNvPr id="19" name="object 19"/>
          <p:cNvSpPr txBox="1"/>
          <p:nvPr/>
        </p:nvSpPr>
        <p:spPr>
          <a:xfrm rot="20940000">
            <a:off x="4960604" y="-97598"/>
            <a:ext cx="2319656" cy="1854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0"/>
              </a:lnSpc>
            </a:pPr>
            <a:r>
              <a:rPr sz="14600" b="1" spc="-5" dirty="0">
                <a:solidFill>
                  <a:srgbClr val="FFFFFF"/>
                </a:solidFill>
                <a:cs typeface="Avenir LT Std 65 Medium"/>
              </a:rPr>
              <a:t>A</a:t>
            </a:r>
            <a:endParaRPr sz="14600" dirty="0">
              <a:cs typeface="Avenir LT Std 65 Medium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09414" y="1337414"/>
            <a:ext cx="1671808" cy="20447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02298" y="3047615"/>
            <a:ext cx="2307590" cy="2315377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655"/>
              </a:spcBef>
            </a:pPr>
            <a:r>
              <a:rPr sz="3600" b="1" spc="-60" dirty="0">
                <a:solidFill>
                  <a:srgbClr val="231F20"/>
                </a:solidFill>
                <a:cs typeface="Avenir LT Std 55 Roman"/>
              </a:rPr>
              <a:t>JE </a:t>
            </a:r>
            <a:r>
              <a:rPr sz="3600" b="1" spc="-70" dirty="0">
                <a:solidFill>
                  <a:srgbClr val="231F20"/>
                </a:solidFill>
                <a:cs typeface="Avenir LT Std 55 Roman"/>
              </a:rPr>
              <a:t>VOTE</a:t>
            </a:r>
            <a:r>
              <a:rPr sz="3600" b="1" spc="-685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200" b="1" spc="-30" dirty="0">
                <a:solidFill>
                  <a:srgbClr val="231F20"/>
                </a:solidFill>
                <a:cs typeface="Avenir LT Std 55 Roman"/>
              </a:rPr>
              <a:t>POUR</a:t>
            </a:r>
            <a:endParaRPr sz="1200" b="1" dirty="0">
              <a:cs typeface="Avenir LT Std 55 Roman"/>
            </a:endParaRPr>
          </a:p>
          <a:p>
            <a:pPr marL="23495" marR="27940" indent="-635">
              <a:lnSpc>
                <a:spcPts val="1300"/>
              </a:lnSpc>
              <a:spcBef>
                <a:spcPts val="710"/>
              </a:spcBef>
            </a:pPr>
            <a:r>
              <a:rPr sz="1200" b="1" spc="-25" dirty="0">
                <a:solidFill>
                  <a:srgbClr val="231F20"/>
                </a:solidFill>
                <a:cs typeface="Avenir LT Std 55 Roman"/>
              </a:rPr>
              <a:t>DES </a:t>
            </a:r>
            <a:r>
              <a:rPr sz="1200" b="1" spc="-40" dirty="0">
                <a:solidFill>
                  <a:srgbClr val="DA2128"/>
                </a:solidFill>
                <a:cs typeface="Avenir LT Std 55 Roman"/>
              </a:rPr>
              <a:t>REPRÉSENTANT.E.S </a:t>
            </a:r>
            <a:r>
              <a:rPr sz="1200" b="1" spc="-25" dirty="0">
                <a:solidFill>
                  <a:srgbClr val="DA2128"/>
                </a:solidFill>
                <a:cs typeface="Avenir LT Std 55 Roman"/>
              </a:rPr>
              <a:t>CGT  </a:t>
            </a:r>
            <a:r>
              <a:rPr sz="1200" b="1" spc="-25" dirty="0">
                <a:solidFill>
                  <a:srgbClr val="231F20"/>
                </a:solidFill>
                <a:cs typeface="Avenir LT Std 55 Roman"/>
              </a:rPr>
              <a:t>QUI INTERVIENDRONT SUR LES  </a:t>
            </a:r>
            <a:r>
              <a:rPr sz="1200" b="1" spc="-25" dirty="0">
                <a:solidFill>
                  <a:srgbClr val="C2272B"/>
                </a:solidFill>
                <a:cs typeface="Avenir LT Std 55 Roman"/>
              </a:rPr>
              <a:t>QUESTIONS QUI </a:t>
            </a:r>
            <a:r>
              <a:rPr sz="1200" b="1" spc="-30" dirty="0">
                <a:solidFill>
                  <a:srgbClr val="C2272B"/>
                </a:solidFill>
                <a:cs typeface="Avenir LT Std 55 Roman"/>
              </a:rPr>
              <a:t>ME  CONCERNENT</a:t>
            </a:r>
            <a:r>
              <a:rPr sz="1200" b="1" spc="-20" dirty="0">
                <a:solidFill>
                  <a:srgbClr val="C2272B"/>
                </a:solidFill>
                <a:cs typeface="Avenir LT Std 55 Roman"/>
              </a:rPr>
              <a:t> </a:t>
            </a:r>
            <a:r>
              <a:rPr sz="1200" b="1" spc="-15" dirty="0">
                <a:solidFill>
                  <a:srgbClr val="C2272B"/>
                </a:solidFill>
                <a:cs typeface="Avenir LT Std 55 Roman"/>
              </a:rPr>
              <a:t>:</a:t>
            </a:r>
            <a:endParaRPr sz="1200" b="1" dirty="0">
              <a:cs typeface="Avenir LT Std 55 Roman"/>
            </a:endParaRPr>
          </a:p>
          <a:p>
            <a:pPr marL="12700" marR="5080">
              <a:lnSpc>
                <a:spcPts val="1290"/>
              </a:lnSpc>
              <a:spcBef>
                <a:spcPts val="730"/>
              </a:spcBef>
              <a:buChar char="•"/>
              <a:tabLst>
                <a:tab pos="203200" algn="l"/>
                <a:tab pos="580390" algn="l"/>
                <a:tab pos="1445895" algn="l"/>
                <a:tab pos="1774825" algn="l"/>
              </a:tabLst>
            </a:pPr>
            <a:r>
              <a:rPr sz="1200" b="0" dirty="0" smtClean="0">
                <a:solidFill>
                  <a:srgbClr val="231F20"/>
                </a:solidFill>
                <a:cs typeface="Avenir LT Std 35 Light"/>
              </a:rPr>
              <a:t>Les</a:t>
            </a:r>
            <a:r>
              <a:rPr lang="fr-FR" sz="1200" b="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 err="1" smtClean="0">
                <a:solidFill>
                  <a:srgbClr val="231F20"/>
                </a:solidFill>
                <a:cs typeface="Avenir LT Std 35 Light"/>
              </a:rPr>
              <a:t>demandes</a:t>
            </a:r>
            <a:r>
              <a:rPr lang="fr-FR" sz="1200" b="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200" b="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 err="1" smtClean="0">
                <a:solidFill>
                  <a:srgbClr val="231F20"/>
                </a:solidFill>
                <a:cs typeface="Avenir LT Std 35 Light"/>
              </a:rPr>
              <a:t>révision</a:t>
            </a:r>
            <a:r>
              <a:rPr sz="1200" b="0" dirty="0" smtClean="0">
                <a:solidFill>
                  <a:srgbClr val="231F20"/>
                </a:solidFill>
                <a:cs typeface="Avenir LT Std 35 Light"/>
              </a:rPr>
              <a:t> 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d’entretien</a:t>
            </a:r>
            <a:r>
              <a:rPr sz="1200" b="0" spc="-1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professionnel</a:t>
            </a:r>
            <a:endParaRPr sz="1200" dirty="0">
              <a:cs typeface="Avenir LT Std 35 Light"/>
            </a:endParaRPr>
          </a:p>
          <a:p>
            <a:pPr marL="12700">
              <a:lnSpc>
                <a:spcPts val="1285"/>
              </a:lnSpc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demandes de</a:t>
            </a:r>
            <a:r>
              <a:rPr sz="1200" b="0" spc="5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temps</a:t>
            </a:r>
            <a:endParaRPr sz="1200" dirty="0">
              <a:cs typeface="Avenir LT Std 35 Ligh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partiel, en cas de</a:t>
            </a:r>
            <a:r>
              <a:rPr sz="1200" b="0" spc="-2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refus</a:t>
            </a:r>
            <a:endParaRPr sz="1200" dirty="0">
              <a:cs typeface="Avenir LT Std 35 Ligh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demandes de</a:t>
            </a:r>
            <a:r>
              <a:rPr sz="1200" b="0" spc="15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télétravail,</a:t>
            </a:r>
            <a:endParaRPr sz="1200" dirty="0">
              <a:cs typeface="Avenir LT Std 35 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2299" y="5448048"/>
            <a:ext cx="4022090" cy="1718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en cas de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 refus</a:t>
            </a:r>
            <a:endParaRPr sz="1200" dirty="0">
              <a:cs typeface="Avenir LT Std 35 Light"/>
            </a:endParaRPr>
          </a:p>
          <a:p>
            <a:pPr marL="12700" marR="5080">
              <a:lnSpc>
                <a:spcPts val="1300"/>
              </a:lnSpc>
              <a:spcBef>
                <a:spcPts val="90"/>
              </a:spcBef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demandes de formation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professionnelle,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en cas de </a:t>
            </a:r>
            <a:r>
              <a:rPr sz="1200" b="0" spc="30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refus</a:t>
            </a:r>
            <a:endParaRPr sz="1200" dirty="0">
              <a:cs typeface="Avenir LT Std 35 Light"/>
            </a:endParaRPr>
          </a:p>
          <a:p>
            <a:pPr marL="12700">
              <a:lnSpc>
                <a:spcPts val="1210"/>
              </a:lnSpc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procédures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de licenciement et de</a:t>
            </a:r>
            <a:r>
              <a:rPr sz="1200" b="0" spc="-2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reclassement</a:t>
            </a:r>
            <a:endParaRPr sz="1200" dirty="0">
              <a:cs typeface="Avenir LT Std 35 Light"/>
            </a:endParaRPr>
          </a:p>
          <a:p>
            <a:pPr marL="12700">
              <a:lnSpc>
                <a:spcPts val="1300"/>
              </a:lnSpc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procédures disciplinaires</a:t>
            </a:r>
            <a:endParaRPr sz="1200" dirty="0">
              <a:cs typeface="Avenir LT Std 35 Light"/>
            </a:endParaRPr>
          </a:p>
          <a:p>
            <a:pPr marL="12700" marR="5080" algn="just">
              <a:lnSpc>
                <a:spcPts val="1300"/>
              </a:lnSpc>
              <a:spcBef>
                <a:spcPts val="90"/>
              </a:spcBef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droit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syndical : obligation de consultation sur les dé-  cisions individuelles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relatives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au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non-renouvellement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du  contrat des personnes investies d’un mandat</a:t>
            </a:r>
            <a:r>
              <a:rPr sz="1200" b="0" spc="-4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syndical</a:t>
            </a:r>
            <a:endParaRPr sz="1200" dirty="0">
              <a:cs typeface="Avenir LT Std 35 Light"/>
            </a:endParaRPr>
          </a:p>
          <a:p>
            <a:pPr marL="12700" marR="5080" algn="just">
              <a:lnSpc>
                <a:spcPts val="1300"/>
              </a:lnSpc>
              <a:spcBef>
                <a:spcPts val="145"/>
              </a:spcBef>
            </a:pPr>
            <a:r>
              <a:rPr sz="1200" b="1" dirty="0">
                <a:solidFill>
                  <a:srgbClr val="231F20"/>
                </a:solidFill>
                <a:cs typeface="Avenir LT Std 65 Medium"/>
              </a:rPr>
              <a:t>Le</a:t>
            </a:r>
            <a:r>
              <a:rPr sz="1200" b="1" spc="-60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spc="-5" dirty="0">
                <a:solidFill>
                  <a:srgbClr val="231F20"/>
                </a:solidFill>
                <a:cs typeface="Avenir LT Std 65 Medium"/>
              </a:rPr>
              <a:t>résultat</a:t>
            </a:r>
            <a:r>
              <a:rPr sz="1200" b="1" spc="-60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du</a:t>
            </a:r>
            <a:r>
              <a:rPr sz="1200" b="1" spc="-60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scrutin</a:t>
            </a:r>
            <a:r>
              <a:rPr sz="1200" b="1" spc="-60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déterminera</a:t>
            </a:r>
            <a:r>
              <a:rPr sz="1200" b="1" spc="-60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également</a:t>
            </a:r>
            <a:r>
              <a:rPr sz="1200" b="1" spc="-60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le</a:t>
            </a:r>
            <a:r>
              <a:rPr sz="1200" b="1" spc="-60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spc="-5" dirty="0">
                <a:solidFill>
                  <a:srgbClr val="231F20"/>
                </a:solidFill>
                <a:cs typeface="Avenir LT Std 65 Medium"/>
              </a:rPr>
              <a:t>nombre 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de </a:t>
            </a:r>
            <a:r>
              <a:rPr sz="1200" b="1" spc="-5" dirty="0">
                <a:solidFill>
                  <a:srgbClr val="231F20"/>
                </a:solidFill>
                <a:cs typeface="Avenir LT Std 65 Medium"/>
              </a:rPr>
              <a:t>représentant.e.s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CGT au Conseil de Discipline et au  Conseil de Discipline de Recours</a:t>
            </a:r>
            <a:r>
              <a:rPr sz="1200" b="1" spc="-15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spc="-5" dirty="0">
                <a:solidFill>
                  <a:srgbClr val="231F20"/>
                </a:solidFill>
                <a:cs typeface="Avenir LT Std 65 Medium"/>
              </a:rPr>
              <a:t>régional.</a:t>
            </a:r>
            <a:endParaRPr sz="1200" dirty="0">
              <a:cs typeface="Avenir LT Std 65 Mediu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2299" y="7282614"/>
            <a:ext cx="4024629" cy="165641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4000" b="1" spc="175" dirty="0">
                <a:solidFill>
                  <a:srgbClr val="231F20"/>
                </a:solidFill>
                <a:cs typeface="Avenir LT Std 55 Roman"/>
              </a:rPr>
              <a:t>VOTER </a:t>
            </a:r>
            <a:r>
              <a:rPr sz="4000" b="1" spc="175" dirty="0" smtClean="0">
                <a:solidFill>
                  <a:srgbClr val="231F20"/>
                </a:solidFill>
                <a:cs typeface="Avenir LT Std 55 Roman"/>
              </a:rPr>
              <a:t>CG</a:t>
            </a:r>
            <a:r>
              <a:rPr lang="fr-FR" sz="4000" b="1" spc="175" dirty="0" smtClean="0">
                <a:solidFill>
                  <a:srgbClr val="231F20"/>
                </a:solidFill>
                <a:cs typeface="Avenir LT Std 55 Roman"/>
              </a:rPr>
              <a:t>T </a:t>
            </a:r>
            <a:r>
              <a:rPr sz="4000" b="1" spc="140" dirty="0" smtClean="0">
                <a:solidFill>
                  <a:srgbClr val="231F20"/>
                </a:solidFill>
                <a:cs typeface="Avenir LT Std 55 Roman"/>
              </a:rPr>
              <a:t>C’EST</a:t>
            </a:r>
            <a:endParaRPr sz="4000" dirty="0">
              <a:cs typeface="Avenir LT Std 55 Roman"/>
            </a:endParaRPr>
          </a:p>
          <a:p>
            <a:pPr marL="12700" marR="5080">
              <a:lnSpc>
                <a:spcPct val="98500"/>
              </a:lnSpc>
              <a:spcBef>
                <a:spcPts val="620"/>
              </a:spcBef>
            </a:pPr>
            <a:r>
              <a:rPr sz="1200" b="1" dirty="0">
                <a:solidFill>
                  <a:srgbClr val="231F20"/>
                </a:solidFill>
                <a:cs typeface="Avenir LT Std 65 Medium"/>
              </a:rPr>
              <a:t>donner aux </a:t>
            </a:r>
            <a:r>
              <a:rPr sz="1200" b="1" spc="-15" dirty="0">
                <a:solidFill>
                  <a:srgbClr val="231F20"/>
                </a:solidFill>
                <a:cs typeface="Avenir LT Std 65 Medium"/>
              </a:rPr>
              <a:t>futur.e.s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élu.e.s les moyens de défendre les  droits et les intérêts de tou.te.s les agent.e.s  contractuel.le.s pour un meilleur</a:t>
            </a:r>
            <a:r>
              <a:rPr sz="1200" b="1" spc="60" dirty="0">
                <a:solidFill>
                  <a:srgbClr val="231F20"/>
                </a:solidFill>
                <a:cs typeface="Avenir LT Std 65 Medium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65 Medium"/>
              </a:rPr>
              <a:t>service</a:t>
            </a:r>
            <a:endParaRPr sz="1200" dirty="0">
              <a:cs typeface="Avenir LT Std 65 Medium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b="1" dirty="0">
                <a:solidFill>
                  <a:srgbClr val="231F20"/>
                </a:solidFill>
                <a:cs typeface="Avenir LT Std 65 Medium"/>
              </a:rPr>
              <a:t>public.</a:t>
            </a:r>
            <a:endParaRPr sz="1200" dirty="0">
              <a:cs typeface="Avenir LT Std 65 Medium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1555" algn="l"/>
                <a:tab pos="3837304" algn="l"/>
              </a:tabLst>
            </a:pPr>
            <a:r>
              <a:rPr dirty="0">
                <a:latin typeface="+mn-lt"/>
              </a:rPr>
              <a:t> 	CCP	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728163" y="4205303"/>
            <a:ext cx="2595880" cy="53035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415" marR="246379">
              <a:lnSpc>
                <a:spcPts val="1300"/>
              </a:lnSpc>
              <a:spcBef>
                <a:spcPts val="260"/>
              </a:spcBef>
            </a:pPr>
            <a:r>
              <a:rPr sz="1200" b="1" dirty="0">
                <a:solidFill>
                  <a:srgbClr val="DA2128"/>
                </a:solidFill>
                <a:cs typeface="Avenir LT Std 55 Roman"/>
              </a:rPr>
              <a:t>EN CHOISISSANT LA LISTE</a:t>
            </a:r>
            <a:r>
              <a:rPr sz="1200" b="1" spc="-95" dirty="0">
                <a:solidFill>
                  <a:srgbClr val="DA2128"/>
                </a:solidFill>
                <a:cs typeface="Avenir LT Std 55 Roman"/>
              </a:rPr>
              <a:t> </a:t>
            </a:r>
            <a:r>
              <a:rPr sz="1200" b="1" spc="-35" dirty="0">
                <a:solidFill>
                  <a:srgbClr val="DA2128"/>
                </a:solidFill>
                <a:cs typeface="Avenir LT Std 55 Roman"/>
              </a:rPr>
              <a:t>CGT,  </a:t>
            </a:r>
            <a:r>
              <a:rPr sz="1200" b="1" dirty="0">
                <a:solidFill>
                  <a:srgbClr val="DA2128"/>
                </a:solidFill>
                <a:cs typeface="Avenir LT Std 55 Roman"/>
              </a:rPr>
              <a:t>NOUS NOUS DONNONS  </a:t>
            </a:r>
            <a:r>
              <a:rPr sz="1200" b="1" spc="-30" dirty="0">
                <a:solidFill>
                  <a:srgbClr val="DA2128"/>
                </a:solidFill>
                <a:cs typeface="Avenir LT Std 55 Roman"/>
              </a:rPr>
              <a:t>DAVANTAGE </a:t>
            </a:r>
            <a:r>
              <a:rPr sz="1200" b="1" dirty="0">
                <a:solidFill>
                  <a:srgbClr val="DA2128"/>
                </a:solidFill>
                <a:cs typeface="Avenir LT Std 55 Roman"/>
              </a:rPr>
              <a:t>DE FORCE</a:t>
            </a:r>
            <a:r>
              <a:rPr sz="1200" b="1" spc="-10" dirty="0">
                <a:solidFill>
                  <a:srgbClr val="DA2128"/>
                </a:solidFill>
                <a:cs typeface="Avenir LT Std 55 Roman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pour</a:t>
            </a:r>
            <a:endParaRPr sz="1200" dirty="0">
              <a:cs typeface="Avenir LT Std 55 Roman"/>
            </a:endParaRPr>
          </a:p>
          <a:p>
            <a:pPr marL="18415" marR="45720">
              <a:lnSpc>
                <a:spcPts val="1300"/>
              </a:lnSpc>
            </a:pPr>
            <a:r>
              <a:rPr sz="1200" b="1" dirty="0">
                <a:solidFill>
                  <a:srgbClr val="231F20"/>
                </a:solidFill>
                <a:cs typeface="Avenir LT Std 55 Roman"/>
              </a:rPr>
              <a:t>garantir les </a:t>
            </a:r>
            <a:r>
              <a:rPr sz="1200" b="1" spc="-5" dirty="0">
                <a:solidFill>
                  <a:srgbClr val="231F20"/>
                </a:solidFill>
                <a:cs typeface="Avenir LT Std 55 Roman"/>
              </a:rPr>
              <a:t>droits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contractuels  individuels, lutter </a:t>
            </a:r>
            <a:r>
              <a:rPr sz="1200" b="1" spc="-5" dirty="0">
                <a:solidFill>
                  <a:srgbClr val="231F20"/>
                </a:solidFill>
                <a:cs typeface="Avenir LT Std 55 Roman"/>
              </a:rPr>
              <a:t>contre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la </a:t>
            </a:r>
            <a:r>
              <a:rPr sz="1200" b="1" spc="-5" dirty="0">
                <a:solidFill>
                  <a:srgbClr val="231F20"/>
                </a:solidFill>
                <a:cs typeface="Avenir LT Std 55 Roman"/>
              </a:rPr>
              <a:t>précari- 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té et gagner de nouveaux </a:t>
            </a:r>
            <a:r>
              <a:rPr sz="1200" b="1" spc="-5" dirty="0">
                <a:solidFill>
                  <a:srgbClr val="231F20"/>
                </a:solidFill>
                <a:cs typeface="Avenir LT Std 55 Roman"/>
              </a:rPr>
              <a:t>droits</a:t>
            </a:r>
            <a:r>
              <a:rPr sz="1200" b="1" spc="-95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au  niveau</a:t>
            </a:r>
            <a:r>
              <a:rPr sz="1200" b="1" spc="-5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national</a:t>
            </a:r>
            <a:endParaRPr sz="1200" dirty="0">
              <a:cs typeface="Avenir LT Std 55 Roman"/>
            </a:endParaRPr>
          </a:p>
          <a:p>
            <a:pPr marL="12700" indent="5715">
              <a:lnSpc>
                <a:spcPts val="1210"/>
              </a:lnSpc>
              <a:buChar char="•"/>
              <a:tabLst>
                <a:tab pos="191135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La réalisation d’un plan de</a:t>
            </a:r>
            <a:r>
              <a:rPr sz="1200" b="0" spc="-6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titulari-</a:t>
            </a:r>
            <a:endParaRPr sz="1200" dirty="0">
              <a:cs typeface="Avenir LT Std 35 Light"/>
            </a:endParaRPr>
          </a:p>
          <a:p>
            <a:pPr marL="12700" marR="26670">
              <a:lnSpc>
                <a:spcPct val="90100"/>
              </a:lnSpc>
              <a:spcBef>
                <a:spcPts val="75"/>
              </a:spcBef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sation et de déprécarisation à la  hauteur des enjeux, y compris pour  tous</a:t>
            </a:r>
            <a:r>
              <a:rPr sz="1200" b="0" spc="-2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les</a:t>
            </a:r>
            <a:r>
              <a:rPr sz="1200" b="0" spc="-2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 smtClean="0">
                <a:solidFill>
                  <a:srgbClr val="231F20"/>
                </a:solidFill>
                <a:cs typeface="Avenir LT Std 35 Light"/>
              </a:rPr>
              <a:t>«</a:t>
            </a:r>
            <a:r>
              <a:rPr sz="1200" b="0" dirty="0" err="1" smtClean="0">
                <a:solidFill>
                  <a:srgbClr val="231F20"/>
                </a:solidFill>
                <a:cs typeface="Avenir LT Std 35 Light"/>
              </a:rPr>
              <a:t>contrats</a:t>
            </a:r>
            <a:r>
              <a:rPr sz="1200" b="0" spc="-2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aidés</a:t>
            </a:r>
            <a:r>
              <a:rPr sz="1200" b="0" spc="-17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»,</a:t>
            </a:r>
            <a:r>
              <a:rPr sz="1200" b="0" spc="-2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notamment  les PEC (Parcours </a:t>
            </a:r>
            <a:r>
              <a:rPr sz="1200" b="0" dirty="0" err="1">
                <a:solidFill>
                  <a:srgbClr val="231F20"/>
                </a:solidFill>
                <a:cs typeface="Avenir LT Std 35 Light"/>
              </a:rPr>
              <a:t>Emploi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 smtClean="0">
                <a:solidFill>
                  <a:srgbClr val="231F20"/>
                </a:solidFill>
                <a:cs typeface="Avenir LT Std 35 Light"/>
              </a:rPr>
              <a:t>Comp</a:t>
            </a:r>
            <a:r>
              <a:rPr lang="fr-FR" sz="1200" dirty="0" smtClean="0">
                <a:solidFill>
                  <a:srgbClr val="231F20"/>
                </a:solidFill>
                <a:cs typeface="Avenir LT Std 35 Light"/>
              </a:rPr>
              <a:t>é</a:t>
            </a:r>
            <a:r>
              <a:rPr sz="1200" b="0" dirty="0" err="1" smtClean="0">
                <a:solidFill>
                  <a:srgbClr val="231F20"/>
                </a:solidFill>
                <a:cs typeface="Avenir LT Std 35 Light"/>
              </a:rPr>
              <a:t>tences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)</a:t>
            </a:r>
            <a:endParaRPr sz="1200" dirty="0">
              <a:cs typeface="Avenir LT Std 35 Light"/>
            </a:endParaRPr>
          </a:p>
          <a:p>
            <a:pPr marL="12700" marR="372745" indent="5715">
              <a:lnSpc>
                <a:spcPts val="1290"/>
              </a:lnSpc>
              <a:spcBef>
                <a:spcPts val="35"/>
              </a:spcBef>
              <a:buChar char="•"/>
              <a:tabLst>
                <a:tab pos="191135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La création massive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d’emplois  statutaires</a:t>
            </a:r>
            <a:endParaRPr sz="1200" dirty="0">
              <a:cs typeface="Avenir LT Std 35 Light"/>
            </a:endParaRPr>
          </a:p>
          <a:p>
            <a:pPr marL="12700" marR="174625" indent="5715">
              <a:lnSpc>
                <a:spcPts val="1290"/>
              </a:lnSpc>
              <a:spcBef>
                <a:spcPts val="20"/>
              </a:spcBef>
              <a:buChar char="•"/>
              <a:tabLst>
                <a:tab pos="191135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La création des cadres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d’emplois  nécessaires pour les missions</a:t>
            </a:r>
            <a:r>
              <a:rPr sz="1200" b="0" spc="-7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nou-</a:t>
            </a:r>
            <a:endParaRPr sz="1200" dirty="0">
              <a:cs typeface="Avenir LT Std 35 Light"/>
            </a:endParaRPr>
          </a:p>
          <a:p>
            <a:pPr marL="12700">
              <a:lnSpc>
                <a:spcPts val="1215"/>
              </a:lnSpc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velles</a:t>
            </a:r>
            <a:endParaRPr sz="1200" dirty="0">
              <a:cs typeface="Avenir LT Std 35 Light"/>
            </a:endParaRPr>
          </a:p>
          <a:p>
            <a:pPr marL="12700" indent="5715">
              <a:lnSpc>
                <a:spcPts val="1305"/>
              </a:lnSpc>
              <a:buChar char="•"/>
              <a:tabLst>
                <a:tab pos="191135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La revendication pour les 32</a:t>
            </a:r>
            <a:r>
              <a:rPr sz="1200" b="0" spc="-9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heures</a:t>
            </a:r>
            <a:endParaRPr sz="1200" dirty="0">
              <a:cs typeface="Avenir LT Std 35 Light"/>
            </a:endParaRPr>
          </a:p>
          <a:p>
            <a:pPr marL="12700" marR="166370" indent="5715">
              <a:lnSpc>
                <a:spcPct val="90000"/>
              </a:lnSpc>
              <a:spcBef>
                <a:spcPts val="75"/>
              </a:spcBef>
              <a:buChar char="•"/>
              <a:tabLst>
                <a:tab pos="191135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La mise en œuvre de l’égalité  professionnelle entre les femmes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et  les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hommes</a:t>
            </a:r>
            <a:endParaRPr sz="1200" dirty="0">
              <a:cs typeface="Avenir LT Std 35 Light"/>
            </a:endParaRPr>
          </a:p>
          <a:p>
            <a:pPr marL="12700" indent="5715">
              <a:lnSpc>
                <a:spcPts val="1305"/>
              </a:lnSpc>
              <a:buChar char="•"/>
              <a:tabLst>
                <a:tab pos="191135" algn="l"/>
              </a:tabLst>
            </a:pPr>
            <a:r>
              <a:rPr sz="1200" b="0" spc="-10" dirty="0">
                <a:solidFill>
                  <a:srgbClr val="231F20"/>
                </a:solidFill>
                <a:cs typeface="Avenir LT Std 35 Light"/>
              </a:rPr>
              <a:t>L’établissement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d’un vrai droit</a:t>
            </a:r>
            <a:r>
              <a:rPr sz="1200" b="0" spc="-3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et</a:t>
            </a:r>
            <a:endParaRPr sz="1200" dirty="0">
              <a:cs typeface="Avenir LT Std 35 Light"/>
            </a:endParaRPr>
          </a:p>
          <a:p>
            <a:pPr marL="12700" marR="10160">
              <a:lnSpc>
                <a:spcPct val="100000"/>
              </a:lnSpc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accès à la formation professionnelle  avec un financement porté à 3 %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pour  le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CNFPT</a:t>
            </a:r>
            <a:endParaRPr sz="1200" dirty="0">
              <a:cs typeface="Avenir LT Std 35 Light"/>
            </a:endParaRPr>
          </a:p>
          <a:p>
            <a:pPr marL="12700" marR="100965" indent="5715">
              <a:lnSpc>
                <a:spcPct val="100000"/>
              </a:lnSpc>
              <a:buChar char="•"/>
              <a:tabLst>
                <a:tab pos="191135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L’accès pour toutes et tous à la  Fonction publique sans condition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de  nationalité</a:t>
            </a:r>
            <a:endParaRPr sz="1200" dirty="0">
              <a:cs typeface="Avenir LT Std 35 Light"/>
            </a:endParaRPr>
          </a:p>
          <a:p>
            <a:pPr marL="12700" marR="166370" indent="5715">
              <a:lnSpc>
                <a:spcPct val="100000"/>
              </a:lnSpc>
              <a:buChar char="•"/>
              <a:tabLst>
                <a:tab pos="191135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Revendication d’une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négociation  salariale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collective</a:t>
            </a:r>
            <a:endParaRPr sz="1200" dirty="0">
              <a:cs typeface="Avenir LT Std 35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66299" y="1395063"/>
            <a:ext cx="38271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solidFill>
                  <a:srgbClr val="231F20"/>
                </a:solidFill>
                <a:cs typeface="Avenir LT Std 35 Light"/>
              </a:rPr>
              <a:t>Commission consultative</a:t>
            </a:r>
            <a:r>
              <a:rPr sz="2000" b="0" spc="-9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2000" b="0" spc="-5" dirty="0">
                <a:solidFill>
                  <a:srgbClr val="231F20"/>
                </a:solidFill>
                <a:cs typeface="Avenir LT Std 35 Light"/>
              </a:rPr>
              <a:t>paritaire</a:t>
            </a:r>
            <a:endParaRPr sz="2000" dirty="0">
              <a:cs typeface="Avenir LT Std 35 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12338" y="3523565"/>
            <a:ext cx="1827530" cy="587918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48260" rIns="0" bIns="0" rtlCol="0">
            <a:spAutoFit/>
          </a:bodyPr>
          <a:lstStyle/>
          <a:p>
            <a:pPr marL="223520" marR="204470" indent="107314" algn="ctr">
              <a:lnSpc>
                <a:spcPct val="83100"/>
              </a:lnSpc>
              <a:spcBef>
                <a:spcPts val="380"/>
              </a:spcBef>
            </a:pPr>
            <a:r>
              <a:rPr sz="1400" b="1" dirty="0">
                <a:solidFill>
                  <a:srgbClr val="231F20"/>
                </a:solidFill>
                <a:cs typeface="Avenir LT Std 55 Roman"/>
              </a:rPr>
              <a:t>JE VOTE </a:t>
            </a:r>
            <a:r>
              <a:rPr sz="1400" b="1" spc="-40" dirty="0">
                <a:solidFill>
                  <a:srgbClr val="231F20"/>
                </a:solidFill>
                <a:cs typeface="Avenir LT Std 55 Roman"/>
              </a:rPr>
              <a:t>CGT,  </a:t>
            </a:r>
            <a:r>
              <a:rPr sz="1400" b="1" dirty="0">
                <a:solidFill>
                  <a:srgbClr val="231F20"/>
                </a:solidFill>
                <a:cs typeface="Avenir LT Std 55 Roman"/>
              </a:rPr>
              <a:t>C’EST</a:t>
            </a:r>
            <a:r>
              <a:rPr sz="1400" b="1" spc="-85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400" b="1" dirty="0">
                <a:solidFill>
                  <a:srgbClr val="231F20"/>
                </a:solidFill>
                <a:cs typeface="Avenir LT Std 55 Roman"/>
              </a:rPr>
              <a:t>EFFICACE  AU QUOTIDIEN</a:t>
            </a:r>
            <a:r>
              <a:rPr sz="1400" b="1" spc="-340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!</a:t>
            </a:r>
            <a:endParaRPr sz="1200" b="1" dirty="0">
              <a:cs typeface="Avenir LT Std 55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787650" y="2990490"/>
            <a:ext cx="190545" cy="1142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54875" y="1749177"/>
            <a:ext cx="4447591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430">
              <a:lnSpc>
                <a:spcPct val="100000"/>
              </a:lnSpc>
              <a:spcBef>
                <a:spcPts val="100"/>
              </a:spcBef>
            </a:pP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LE 6 DÉCEMBRE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2018,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NOUS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ÉLIRONS,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POUR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LA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1</a:t>
            </a:r>
            <a:r>
              <a:rPr sz="1300" b="1" spc="-30" baseline="31746" dirty="0">
                <a:solidFill>
                  <a:srgbClr val="C2272B"/>
                </a:solidFill>
                <a:cs typeface="Avenir LT Std 55 Roman"/>
              </a:rPr>
              <a:t>ÈRE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FOIS, 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NOS </a:t>
            </a:r>
            <a:r>
              <a:rPr sz="1300" b="1" spc="-40" dirty="0">
                <a:solidFill>
                  <a:srgbClr val="C2272B"/>
                </a:solidFill>
                <a:cs typeface="Avenir LT Std 55 Roman"/>
              </a:rPr>
              <a:t>REPRÉSENTANT.E.S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À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LA COMMISSION  </a:t>
            </a:r>
            <a:r>
              <a:rPr sz="1300" b="1" spc="-55" dirty="0">
                <a:solidFill>
                  <a:srgbClr val="C2272B"/>
                </a:solidFill>
                <a:cs typeface="Avenir LT Std 55 Roman"/>
              </a:rPr>
              <a:t>CONSULTATIVE </a:t>
            </a:r>
            <a:r>
              <a:rPr sz="1300" b="1" spc="-45" dirty="0">
                <a:solidFill>
                  <a:srgbClr val="C2272B"/>
                </a:solidFill>
                <a:cs typeface="Avenir LT Std 55 Roman"/>
              </a:rPr>
              <a:t>PARITAIRE</a:t>
            </a:r>
            <a:r>
              <a:rPr sz="1300" b="1" spc="15" dirty="0">
                <a:solidFill>
                  <a:srgbClr val="C2272B"/>
                </a:solidFill>
                <a:cs typeface="Avenir LT Std 55 Roman"/>
              </a:rPr>
              <a:t>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(CCP</a:t>
            </a:r>
            <a:r>
              <a:rPr sz="1300" b="1" spc="-20" dirty="0" smtClean="0">
                <a:solidFill>
                  <a:srgbClr val="C2272B"/>
                </a:solidFill>
                <a:cs typeface="Avenir LT Std 55 Roman"/>
              </a:rPr>
              <a:t>)</a:t>
            </a:r>
            <a:r>
              <a:rPr lang="fr-FR" sz="1300" b="1" spc="-20" dirty="0" smtClean="0">
                <a:solidFill>
                  <a:srgbClr val="C2272B"/>
                </a:solidFill>
                <a:cs typeface="Avenir LT Std 55 Roman"/>
              </a:rPr>
              <a:t> </a:t>
            </a:r>
            <a:r>
              <a:rPr sz="1300" b="1" spc="-30" dirty="0" smtClean="0">
                <a:solidFill>
                  <a:srgbClr val="C2272B"/>
                </a:solidFill>
                <a:cs typeface="Avenir LT Std 55 Roman"/>
              </a:rPr>
              <a:t>POUR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TOUS LES </a:t>
            </a:r>
            <a:r>
              <a:rPr sz="1300" b="1" spc="-40" dirty="0">
                <a:solidFill>
                  <a:srgbClr val="C2272B"/>
                </a:solidFill>
                <a:cs typeface="Avenir LT Std 55 Roman"/>
              </a:rPr>
              <a:t>AGENT.E.S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CONTRACTUEL.LE.S  </a:t>
            </a:r>
            <a:endParaRPr lang="fr-FR" sz="1300" b="1" spc="-25" dirty="0" smtClean="0">
              <a:solidFill>
                <a:srgbClr val="C2272B"/>
              </a:solidFill>
              <a:cs typeface="Avenir LT Std 55 Roman"/>
            </a:endParaRPr>
          </a:p>
          <a:p>
            <a:pPr marL="12700" marR="5080" indent="11430">
              <a:lnSpc>
                <a:spcPct val="100000"/>
              </a:lnSpc>
              <a:spcBef>
                <a:spcPts val="100"/>
              </a:spcBef>
            </a:pPr>
            <a:r>
              <a:rPr sz="1300" b="1" spc="-25" dirty="0" smtClean="0">
                <a:solidFill>
                  <a:srgbClr val="EEEEED"/>
                </a:solidFill>
                <a:latin typeface="+mj-lt"/>
                <a:cs typeface="Avenir LT Std 55 Roman"/>
              </a:rPr>
              <a:t>DE </a:t>
            </a:r>
            <a:r>
              <a:rPr sz="1300" b="1" spc="-40" dirty="0">
                <a:solidFill>
                  <a:srgbClr val="EEEEED"/>
                </a:solidFill>
                <a:latin typeface="+mj-lt"/>
                <a:cs typeface="Avenir LT Std 55 Roman"/>
              </a:rPr>
              <a:t>CATÉGORIE</a:t>
            </a:r>
            <a:r>
              <a:rPr sz="1300" b="1" spc="-10" dirty="0">
                <a:solidFill>
                  <a:srgbClr val="EEEEED"/>
                </a:solidFill>
                <a:latin typeface="+mj-lt"/>
                <a:cs typeface="Avenir LT Std 55 Roman"/>
              </a:rPr>
              <a:t> </a:t>
            </a:r>
            <a:r>
              <a:rPr sz="1300" b="1" spc="-30" dirty="0">
                <a:solidFill>
                  <a:srgbClr val="EEEEED"/>
                </a:solidFill>
                <a:latin typeface="+mj-lt"/>
                <a:cs typeface="Avenir LT Std 55 Roman"/>
              </a:rPr>
              <a:t>A</a:t>
            </a:r>
            <a:endParaRPr sz="1300" dirty="0">
              <a:latin typeface="+mj-lt"/>
              <a:cs typeface="Avenir LT Std 55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0" y="0"/>
            <a:ext cx="1152805" cy="1287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"/>
          <p:cNvSpPr/>
          <p:nvPr>
            <p:custDataLst>
              <p:tags r:id="rId1"/>
            </p:custDataLst>
          </p:nvPr>
        </p:nvSpPr>
        <p:spPr>
          <a:xfrm>
            <a:off x="3259833" y="2185438"/>
            <a:ext cx="1827530" cy="1823720"/>
          </a:xfrm>
          <a:custGeom>
            <a:avLst/>
            <a:gdLst/>
            <a:ahLst/>
            <a:cxnLst/>
            <a:rect l="l" t="t" r="r" b="b"/>
            <a:pathLst>
              <a:path w="1827529" h="1823720">
                <a:moveTo>
                  <a:pt x="904468" y="0"/>
                </a:moveTo>
                <a:lnTo>
                  <a:pt x="856961" y="1624"/>
                </a:lnTo>
                <a:lnTo>
                  <a:pt x="810010" y="5671"/>
                </a:lnTo>
                <a:lnTo>
                  <a:pt x="763685" y="12086"/>
                </a:lnTo>
                <a:lnTo>
                  <a:pt x="718053" y="20811"/>
                </a:lnTo>
                <a:lnTo>
                  <a:pt x="673184" y="31789"/>
                </a:lnTo>
                <a:lnTo>
                  <a:pt x="629146" y="44964"/>
                </a:lnTo>
                <a:lnTo>
                  <a:pt x="586009" y="60280"/>
                </a:lnTo>
                <a:lnTo>
                  <a:pt x="543841" y="77679"/>
                </a:lnTo>
                <a:lnTo>
                  <a:pt x="502712" y="97104"/>
                </a:lnTo>
                <a:lnTo>
                  <a:pt x="462689" y="118501"/>
                </a:lnTo>
                <a:lnTo>
                  <a:pt x="423843" y="141810"/>
                </a:lnTo>
                <a:lnTo>
                  <a:pt x="386241" y="166977"/>
                </a:lnTo>
                <a:lnTo>
                  <a:pt x="349953" y="193944"/>
                </a:lnTo>
                <a:lnTo>
                  <a:pt x="315048" y="222655"/>
                </a:lnTo>
                <a:lnTo>
                  <a:pt x="281594" y="253052"/>
                </a:lnTo>
                <a:lnTo>
                  <a:pt x="249661" y="285080"/>
                </a:lnTo>
                <a:lnTo>
                  <a:pt x="219316" y="318682"/>
                </a:lnTo>
                <a:lnTo>
                  <a:pt x="190630" y="353800"/>
                </a:lnTo>
                <a:lnTo>
                  <a:pt x="163671" y="390379"/>
                </a:lnTo>
                <a:lnTo>
                  <a:pt x="138508" y="428361"/>
                </a:lnTo>
                <a:lnTo>
                  <a:pt x="115209" y="467691"/>
                </a:lnTo>
                <a:lnTo>
                  <a:pt x="93844" y="508311"/>
                </a:lnTo>
                <a:lnTo>
                  <a:pt x="74481" y="550164"/>
                </a:lnTo>
                <a:lnTo>
                  <a:pt x="57190" y="593195"/>
                </a:lnTo>
                <a:lnTo>
                  <a:pt x="42039" y="637346"/>
                </a:lnTo>
                <a:lnTo>
                  <a:pt x="29098" y="682561"/>
                </a:lnTo>
                <a:lnTo>
                  <a:pt x="18434" y="728783"/>
                </a:lnTo>
                <a:lnTo>
                  <a:pt x="10117" y="775955"/>
                </a:lnTo>
                <a:lnTo>
                  <a:pt x="4216" y="824021"/>
                </a:lnTo>
                <a:lnTo>
                  <a:pt x="837" y="872329"/>
                </a:lnTo>
                <a:lnTo>
                  <a:pt x="0" y="920222"/>
                </a:lnTo>
                <a:lnTo>
                  <a:pt x="1648" y="967629"/>
                </a:lnTo>
                <a:lnTo>
                  <a:pt x="5724" y="1014482"/>
                </a:lnTo>
                <a:lnTo>
                  <a:pt x="12172" y="1060713"/>
                </a:lnTo>
                <a:lnTo>
                  <a:pt x="20935" y="1106252"/>
                </a:lnTo>
                <a:lnTo>
                  <a:pt x="31956" y="1151031"/>
                </a:lnTo>
                <a:lnTo>
                  <a:pt x="45177" y="1194981"/>
                </a:lnTo>
                <a:lnTo>
                  <a:pt x="60544" y="1238033"/>
                </a:lnTo>
                <a:lnTo>
                  <a:pt x="77998" y="1280119"/>
                </a:lnTo>
                <a:lnTo>
                  <a:pt x="97482" y="1321170"/>
                </a:lnTo>
                <a:lnTo>
                  <a:pt x="118941" y="1361117"/>
                </a:lnTo>
                <a:lnTo>
                  <a:pt x="142316" y="1399891"/>
                </a:lnTo>
                <a:lnTo>
                  <a:pt x="167552" y="1437423"/>
                </a:lnTo>
                <a:lnTo>
                  <a:pt x="194592" y="1473645"/>
                </a:lnTo>
                <a:lnTo>
                  <a:pt x="223378" y="1508489"/>
                </a:lnTo>
                <a:lnTo>
                  <a:pt x="253854" y="1541884"/>
                </a:lnTo>
                <a:lnTo>
                  <a:pt x="285963" y="1573763"/>
                </a:lnTo>
                <a:lnTo>
                  <a:pt x="319649" y="1604057"/>
                </a:lnTo>
                <a:lnTo>
                  <a:pt x="354853" y="1632697"/>
                </a:lnTo>
                <a:lnTo>
                  <a:pt x="391521" y="1659613"/>
                </a:lnTo>
                <a:lnTo>
                  <a:pt x="429595" y="1684739"/>
                </a:lnTo>
                <a:lnTo>
                  <a:pt x="469017" y="1708004"/>
                </a:lnTo>
                <a:lnTo>
                  <a:pt x="509732" y="1729339"/>
                </a:lnTo>
                <a:lnTo>
                  <a:pt x="551682" y="1748678"/>
                </a:lnTo>
                <a:lnTo>
                  <a:pt x="594811" y="1765949"/>
                </a:lnTo>
                <a:lnTo>
                  <a:pt x="639062" y="1781085"/>
                </a:lnTo>
                <a:lnTo>
                  <a:pt x="684378" y="1794017"/>
                </a:lnTo>
                <a:lnTo>
                  <a:pt x="730702" y="1804676"/>
                </a:lnTo>
                <a:lnTo>
                  <a:pt x="777977" y="1812994"/>
                </a:lnTo>
                <a:lnTo>
                  <a:pt x="826147" y="1818901"/>
                </a:lnTo>
                <a:lnTo>
                  <a:pt x="874559" y="1822292"/>
                </a:lnTo>
                <a:lnTo>
                  <a:pt x="922553" y="1823147"/>
                </a:lnTo>
                <a:lnTo>
                  <a:pt x="970060" y="1821522"/>
                </a:lnTo>
                <a:lnTo>
                  <a:pt x="1017011" y="1817474"/>
                </a:lnTo>
                <a:lnTo>
                  <a:pt x="1063337" y="1811059"/>
                </a:lnTo>
                <a:lnTo>
                  <a:pt x="1108969" y="1802333"/>
                </a:lnTo>
                <a:lnTo>
                  <a:pt x="1153839" y="1791355"/>
                </a:lnTo>
                <a:lnTo>
                  <a:pt x="1197877" y="1778179"/>
                </a:lnTo>
                <a:lnTo>
                  <a:pt x="1241014" y="1762864"/>
                </a:lnTo>
                <a:lnTo>
                  <a:pt x="1283182" y="1745465"/>
                </a:lnTo>
                <a:lnTo>
                  <a:pt x="1324312" y="1726039"/>
                </a:lnTo>
                <a:lnTo>
                  <a:pt x="1364335" y="1704643"/>
                </a:lnTo>
                <a:lnTo>
                  <a:pt x="1403182" y="1681333"/>
                </a:lnTo>
                <a:lnTo>
                  <a:pt x="1440784" y="1656167"/>
                </a:lnTo>
                <a:lnTo>
                  <a:pt x="1477072" y="1629200"/>
                </a:lnTo>
                <a:lnTo>
                  <a:pt x="1511978" y="1600490"/>
                </a:lnTo>
                <a:lnTo>
                  <a:pt x="1545432" y="1570092"/>
                </a:lnTo>
                <a:lnTo>
                  <a:pt x="1577366" y="1538065"/>
                </a:lnTo>
                <a:lnTo>
                  <a:pt x="1607710" y="1504464"/>
                </a:lnTo>
                <a:lnTo>
                  <a:pt x="1636396" y="1469346"/>
                </a:lnTo>
                <a:lnTo>
                  <a:pt x="1663356" y="1432767"/>
                </a:lnTo>
                <a:lnTo>
                  <a:pt x="1688519" y="1394785"/>
                </a:lnTo>
                <a:lnTo>
                  <a:pt x="1711817" y="1355456"/>
                </a:lnTo>
                <a:lnTo>
                  <a:pt x="1733182" y="1314837"/>
                </a:lnTo>
                <a:lnTo>
                  <a:pt x="1752544" y="1272983"/>
                </a:lnTo>
                <a:lnTo>
                  <a:pt x="1769835" y="1229953"/>
                </a:lnTo>
                <a:lnTo>
                  <a:pt x="1784985" y="1185802"/>
                </a:lnTo>
                <a:lnTo>
                  <a:pt x="1797926" y="1140588"/>
                </a:lnTo>
                <a:lnTo>
                  <a:pt x="1808589" y="1094366"/>
                </a:lnTo>
                <a:lnTo>
                  <a:pt x="1816905" y="1047194"/>
                </a:lnTo>
                <a:lnTo>
                  <a:pt x="1822805" y="999128"/>
                </a:lnTo>
                <a:lnTo>
                  <a:pt x="1826184" y="950820"/>
                </a:lnTo>
                <a:lnTo>
                  <a:pt x="1827021" y="902927"/>
                </a:lnTo>
                <a:lnTo>
                  <a:pt x="1825374" y="855520"/>
                </a:lnTo>
                <a:lnTo>
                  <a:pt x="1821297" y="808667"/>
                </a:lnTo>
                <a:lnTo>
                  <a:pt x="1814850" y="762436"/>
                </a:lnTo>
                <a:lnTo>
                  <a:pt x="1806087" y="716897"/>
                </a:lnTo>
                <a:lnTo>
                  <a:pt x="1795067" y="672118"/>
                </a:lnTo>
                <a:lnTo>
                  <a:pt x="1781845" y="628168"/>
                </a:lnTo>
                <a:lnTo>
                  <a:pt x="1766479" y="585116"/>
                </a:lnTo>
                <a:lnTo>
                  <a:pt x="1749026" y="543030"/>
                </a:lnTo>
                <a:lnTo>
                  <a:pt x="1729542" y="501979"/>
                </a:lnTo>
                <a:lnTo>
                  <a:pt x="1708084" y="462032"/>
                </a:lnTo>
                <a:lnTo>
                  <a:pt x="1684708" y="423258"/>
                </a:lnTo>
                <a:lnTo>
                  <a:pt x="1659473" y="385726"/>
                </a:lnTo>
                <a:lnTo>
                  <a:pt x="1632434" y="349503"/>
                </a:lnTo>
                <a:lnTo>
                  <a:pt x="1603648" y="314660"/>
                </a:lnTo>
                <a:lnTo>
                  <a:pt x="1573172" y="281265"/>
                </a:lnTo>
                <a:lnTo>
                  <a:pt x="1541063" y="249386"/>
                </a:lnTo>
                <a:lnTo>
                  <a:pt x="1507378" y="219092"/>
                </a:lnTo>
                <a:lnTo>
                  <a:pt x="1472173" y="190452"/>
                </a:lnTo>
                <a:lnTo>
                  <a:pt x="1435505" y="163536"/>
                </a:lnTo>
                <a:lnTo>
                  <a:pt x="1397432" y="138410"/>
                </a:lnTo>
                <a:lnTo>
                  <a:pt x="1358009" y="115145"/>
                </a:lnTo>
                <a:lnTo>
                  <a:pt x="1317294" y="93809"/>
                </a:lnTo>
                <a:lnTo>
                  <a:pt x="1275343" y="74471"/>
                </a:lnTo>
                <a:lnTo>
                  <a:pt x="1232214" y="57200"/>
                </a:lnTo>
                <a:lnTo>
                  <a:pt x="1187963" y="42064"/>
                </a:lnTo>
                <a:lnTo>
                  <a:pt x="1142646" y="29132"/>
                </a:lnTo>
                <a:lnTo>
                  <a:pt x="1096321" y="18473"/>
                </a:lnTo>
                <a:lnTo>
                  <a:pt x="1049045" y="10155"/>
                </a:lnTo>
                <a:lnTo>
                  <a:pt x="1000874" y="4248"/>
                </a:lnTo>
                <a:lnTo>
                  <a:pt x="952462" y="856"/>
                </a:lnTo>
                <a:lnTo>
                  <a:pt x="904468" y="0"/>
                </a:lnTo>
                <a:close/>
              </a:path>
            </a:pathLst>
          </a:custGeom>
          <a:solidFill>
            <a:srgbClr val="FFC54E"/>
          </a:solidFill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50" name="object 113"/>
          <p:cNvSpPr txBox="1"/>
          <p:nvPr>
            <p:custDataLst>
              <p:tags r:id="rId2"/>
            </p:custDataLst>
          </p:nvPr>
        </p:nvSpPr>
        <p:spPr>
          <a:xfrm rot="300000">
            <a:off x="3366493" y="2639001"/>
            <a:ext cx="1633829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ATTENTION,</a:t>
            </a:r>
          </a:p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Ce document</a:t>
            </a:r>
            <a:endParaRPr lang="fr-FR" dirty="0">
              <a:latin typeface="Calibri" panose="020F0502020204030204" pitchFamily="34" charset="0"/>
              <a:cs typeface="Avenir LT Std 65 Medium"/>
            </a:endParaRPr>
          </a:p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n’est pas un bulletin de vote !</a:t>
            </a:r>
          </a:p>
        </p:txBody>
      </p:sp>
      <p:pic>
        <p:nvPicPr>
          <p:cNvPr id="51" name="Image 5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885" y="3651203"/>
            <a:ext cx="1617458" cy="1782032"/>
          </a:xfrm>
          <a:prstGeom prst="rect">
            <a:avLst/>
          </a:prstGeom>
        </p:spPr>
      </p:pic>
      <p:sp>
        <p:nvSpPr>
          <p:cNvPr id="56" name="object 392"/>
          <p:cNvSpPr/>
          <p:nvPr>
            <p:custDataLst>
              <p:tags r:id="rId4"/>
            </p:custDataLst>
          </p:nvPr>
        </p:nvSpPr>
        <p:spPr>
          <a:xfrm>
            <a:off x="0" y="9736201"/>
            <a:ext cx="7560309" cy="956310"/>
          </a:xfrm>
          <a:custGeom>
            <a:avLst/>
            <a:gdLst/>
            <a:ahLst/>
            <a:cxnLst/>
            <a:rect l="l" t="t" r="r" b="b"/>
            <a:pathLst>
              <a:path w="7560309" h="956309">
                <a:moveTo>
                  <a:pt x="0" y="955801"/>
                </a:moveTo>
                <a:lnTo>
                  <a:pt x="7559992" y="955801"/>
                </a:lnTo>
                <a:lnTo>
                  <a:pt x="7559992" y="0"/>
                </a:lnTo>
                <a:lnTo>
                  <a:pt x="0" y="0"/>
                </a:lnTo>
                <a:lnTo>
                  <a:pt x="0" y="955801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57" name="object 393"/>
          <p:cNvSpPr/>
          <p:nvPr>
            <p:custDataLst>
              <p:tags r:id="rId5"/>
            </p:custDataLst>
          </p:nvPr>
        </p:nvSpPr>
        <p:spPr>
          <a:xfrm>
            <a:off x="0" y="9736201"/>
            <a:ext cx="7380605" cy="257810"/>
          </a:xfrm>
          <a:custGeom>
            <a:avLst/>
            <a:gdLst/>
            <a:ahLst/>
            <a:cxnLst/>
            <a:rect l="l" t="t" r="r" b="b"/>
            <a:pathLst>
              <a:path w="7380605" h="257809">
                <a:moveTo>
                  <a:pt x="0" y="257403"/>
                </a:moveTo>
                <a:lnTo>
                  <a:pt x="7379995" y="257403"/>
                </a:lnTo>
                <a:lnTo>
                  <a:pt x="7379995" y="0"/>
                </a:lnTo>
                <a:lnTo>
                  <a:pt x="0" y="0"/>
                </a:lnTo>
                <a:lnTo>
                  <a:pt x="0" y="257403"/>
                </a:lnTo>
                <a:close/>
              </a:path>
            </a:pathLst>
          </a:custGeom>
          <a:solidFill>
            <a:srgbClr val="C2272B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58" name="object 457"/>
          <p:cNvSpPr txBox="1"/>
          <p:nvPr>
            <p:custDataLst>
              <p:tags r:id="rId6"/>
            </p:custDataLst>
          </p:nvPr>
        </p:nvSpPr>
        <p:spPr>
          <a:xfrm>
            <a:off x="279349" y="9736201"/>
            <a:ext cx="7138034" cy="270587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ts val="2095"/>
              </a:lnSpc>
              <a:spcBef>
                <a:spcPts val="10"/>
              </a:spcBef>
            </a:pPr>
            <a:r>
              <a:rPr sz="2000" b="1" spc="-60" dirty="0">
                <a:solidFill>
                  <a:srgbClr val="FFFFFF"/>
                </a:solidFill>
                <a:cs typeface="Avenir LT Std 65 Medium"/>
              </a:rPr>
              <a:t>PAS </a:t>
            </a:r>
            <a:r>
              <a:rPr sz="2000" b="1" dirty="0">
                <a:solidFill>
                  <a:srgbClr val="FFFFFF"/>
                </a:solidFill>
                <a:cs typeface="Avenir LT Std 65 Medium"/>
              </a:rPr>
              <a:t>D’ACQUIS SOCIAUX SANS CONQUÊTES SYNDICALES</a:t>
            </a:r>
            <a:r>
              <a:rPr sz="2000" b="1" spc="-330" dirty="0">
                <a:solidFill>
                  <a:srgbClr val="FFFFFF"/>
                </a:solidFill>
                <a:cs typeface="Avenir LT Std 65 Medium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Avenir LT Std 65 Medium"/>
              </a:rPr>
              <a:t>!</a:t>
            </a:r>
            <a:r>
              <a:rPr lang="fr-FR" sz="2000" dirty="0">
                <a:cs typeface="Avenir LT Std 65 Medium"/>
              </a:rPr>
              <a:t>	</a:t>
            </a:r>
            <a:endParaRPr sz="2000" dirty="0">
              <a:cs typeface="Avenir LT Std 55 Roman"/>
            </a:endParaRPr>
          </a:p>
        </p:txBody>
      </p:sp>
      <p:sp>
        <p:nvSpPr>
          <p:cNvPr id="59" name="object 458"/>
          <p:cNvSpPr txBox="1">
            <a:spLocks noGrp="1"/>
          </p:cNvSpPr>
          <p:nvPr>
            <p:ph type="dt" sz="half" idx="6"/>
            <p:custDataLst>
              <p:tags r:id="rId7"/>
            </p:custDataLst>
          </p:nvPr>
        </p:nvSpPr>
        <p:spPr>
          <a:xfrm>
            <a:off x="277075" y="10071100"/>
            <a:ext cx="4128135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60"/>
              </a:lnSpc>
            </a:pPr>
            <a:r>
              <a:rPr sz="2800" b="1" spc="-35" dirty="0">
                <a:solidFill>
                  <a:schemeClr val="tx1"/>
                </a:solidFill>
                <a:latin typeface="+mn-lt"/>
              </a:rPr>
              <a:t>LE </a:t>
            </a:r>
            <a:r>
              <a:rPr sz="2800" b="1" spc="-90" dirty="0">
                <a:solidFill>
                  <a:schemeClr val="tx1"/>
                </a:solidFill>
                <a:latin typeface="+mn-lt"/>
              </a:rPr>
              <a:t>JEUDI </a:t>
            </a:r>
            <a:r>
              <a:rPr sz="2800" b="1" spc="-95" dirty="0">
                <a:solidFill>
                  <a:schemeClr val="tx1"/>
                </a:solidFill>
                <a:latin typeface="+mn-lt"/>
              </a:rPr>
              <a:t>6 </a:t>
            </a:r>
            <a:r>
              <a:rPr sz="2800" b="1" spc="-110" dirty="0">
                <a:solidFill>
                  <a:schemeClr val="tx1"/>
                </a:solidFill>
                <a:latin typeface="+mn-lt"/>
              </a:rPr>
              <a:t>DÉCEMBRE</a:t>
            </a:r>
            <a:r>
              <a:rPr sz="2800" b="1" spc="-145" dirty="0">
                <a:solidFill>
                  <a:schemeClr val="tx1"/>
                </a:solidFill>
                <a:latin typeface="+mn-lt"/>
              </a:rPr>
              <a:t> </a:t>
            </a:r>
            <a:r>
              <a:rPr sz="2800" b="1" spc="-95" dirty="0">
                <a:solidFill>
                  <a:schemeClr val="tx1"/>
                </a:solidFill>
                <a:latin typeface="+mn-lt"/>
              </a:rPr>
              <a:t>2018</a:t>
            </a:r>
            <a:endParaRPr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0" name="object 459"/>
          <p:cNvSpPr txBox="1">
            <a:spLocks noGrp="1"/>
          </p:cNvSpPr>
          <p:nvPr>
            <p:ph type="ftr" sz="quarter" idx="5"/>
            <p:custDataLst>
              <p:tags r:id="rId8"/>
            </p:custDataLst>
          </p:nvPr>
        </p:nvSpPr>
        <p:spPr>
          <a:xfrm>
            <a:off x="4069740" y="10026142"/>
            <a:ext cx="3188352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lang="fr-FR" sz="2200" b="1" spc="-100" dirty="0">
                <a:solidFill>
                  <a:srgbClr val="FF0000"/>
                </a:solidFill>
                <a:latin typeface="+mn-lt"/>
              </a:rPr>
              <a:t>UN </a:t>
            </a:r>
            <a:r>
              <a:rPr lang="fr-FR" sz="2200" b="1" spc="-80" dirty="0">
                <a:solidFill>
                  <a:srgbClr val="FF0000"/>
                </a:solidFill>
                <a:latin typeface="+mn-lt"/>
              </a:rPr>
              <a:t>SEUL </a:t>
            </a:r>
            <a:r>
              <a:rPr lang="fr-FR" sz="2200" b="1" spc="-90" dirty="0">
                <a:solidFill>
                  <a:srgbClr val="FF0000"/>
                </a:solidFill>
                <a:latin typeface="+mn-lt"/>
              </a:rPr>
              <a:t>TOUR DE</a:t>
            </a:r>
            <a:r>
              <a:rPr lang="fr-FR" sz="2200" b="1" spc="75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2200" b="1" spc="-80" dirty="0">
                <a:solidFill>
                  <a:srgbClr val="FF0000"/>
                </a:solidFill>
                <a:latin typeface="+mn-lt"/>
              </a:rPr>
              <a:t>SCRUTIN</a:t>
            </a:r>
            <a:endParaRPr lang="fr-FR" sz="2200" b="1" dirty="0">
              <a:solidFill>
                <a:srgbClr val="FF0000"/>
              </a:solidFill>
              <a:latin typeface="+mn-lt"/>
            </a:endParaRPr>
          </a:p>
          <a:p>
            <a:pPr marL="12700">
              <a:lnSpc>
                <a:spcPts val="2150"/>
              </a:lnSpc>
            </a:pPr>
            <a:r>
              <a:rPr sz="2200" b="1" spc="30" dirty="0" smtClean="0">
                <a:solidFill>
                  <a:srgbClr val="FF0000"/>
                </a:solidFill>
                <a:latin typeface="+mn-lt"/>
              </a:rPr>
              <a:t>CHAQUE </a:t>
            </a:r>
            <a:r>
              <a:rPr sz="2200" b="1" spc="25" dirty="0">
                <a:solidFill>
                  <a:srgbClr val="FF0000"/>
                </a:solidFill>
                <a:latin typeface="+mn-lt"/>
              </a:rPr>
              <a:t>VOIX </a:t>
            </a:r>
            <a:r>
              <a:rPr sz="2200" b="1" spc="30" dirty="0">
                <a:solidFill>
                  <a:srgbClr val="FF0000"/>
                </a:solidFill>
                <a:latin typeface="+mn-lt"/>
              </a:rPr>
              <a:t>COMPTE</a:t>
            </a:r>
            <a:r>
              <a:rPr sz="2200" b="1" spc="-380" dirty="0">
                <a:solidFill>
                  <a:srgbClr val="FF0000"/>
                </a:solidFill>
                <a:latin typeface="+mn-lt"/>
              </a:rPr>
              <a:t> </a:t>
            </a:r>
            <a:r>
              <a:rPr sz="2200" b="1" spc="10" dirty="0">
                <a:solidFill>
                  <a:srgbClr val="FF0000"/>
                </a:solidFill>
                <a:latin typeface="+mn-lt"/>
              </a:rPr>
              <a:t>!</a:t>
            </a:r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04" y="8594472"/>
            <a:ext cx="2327350" cy="1147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287503" y="2308008"/>
            <a:ext cx="1269365" cy="154305"/>
          </a:xfrm>
          <a:custGeom>
            <a:avLst/>
            <a:gdLst/>
            <a:ahLst/>
            <a:cxnLst/>
            <a:rect l="l" t="t" r="r" b="b"/>
            <a:pathLst>
              <a:path w="1269365" h="154305">
                <a:moveTo>
                  <a:pt x="0" y="153898"/>
                </a:moveTo>
                <a:lnTo>
                  <a:pt x="1268996" y="153898"/>
                </a:lnTo>
                <a:lnTo>
                  <a:pt x="1268996" y="0"/>
                </a:lnTo>
                <a:lnTo>
                  <a:pt x="0" y="0"/>
                </a:lnTo>
                <a:lnTo>
                  <a:pt x="0" y="153898"/>
                </a:lnTo>
                <a:close/>
              </a:path>
            </a:pathLst>
          </a:custGeom>
          <a:solidFill>
            <a:srgbClr val="DA2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57490" y="3"/>
            <a:ext cx="3202940" cy="1680845"/>
          </a:xfrm>
          <a:custGeom>
            <a:avLst/>
            <a:gdLst/>
            <a:ahLst/>
            <a:cxnLst/>
            <a:rect l="l" t="t" r="r" b="b"/>
            <a:pathLst>
              <a:path w="3202940" h="1680845">
                <a:moveTo>
                  <a:pt x="3202508" y="0"/>
                </a:moveTo>
                <a:lnTo>
                  <a:pt x="0" y="0"/>
                </a:lnTo>
                <a:lnTo>
                  <a:pt x="341896" y="1680464"/>
                </a:lnTo>
                <a:lnTo>
                  <a:pt x="3202508" y="1098473"/>
                </a:lnTo>
                <a:lnTo>
                  <a:pt x="3202508" y="0"/>
                </a:lnTo>
                <a:close/>
              </a:path>
            </a:pathLst>
          </a:custGeom>
          <a:solidFill>
            <a:srgbClr val="086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 rot="15540000">
            <a:off x="4114767" y="781655"/>
            <a:ext cx="1327924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b="1" dirty="0">
                <a:solidFill>
                  <a:srgbClr val="FFFFFF"/>
                </a:solidFill>
                <a:cs typeface="Avenir LT Std 65 Medium"/>
              </a:rPr>
              <a:t>C</a:t>
            </a:r>
            <a:r>
              <a:rPr sz="1800" b="1" spc="-170" dirty="0">
                <a:solidFill>
                  <a:srgbClr val="FFFFFF"/>
                </a:solidFill>
                <a:cs typeface="Avenir LT Std 65 Medium"/>
              </a:rPr>
              <a:t>A</a:t>
            </a:r>
            <a:r>
              <a:rPr sz="1800" b="1" dirty="0">
                <a:solidFill>
                  <a:srgbClr val="FFFFFF"/>
                </a:solidFill>
                <a:cs typeface="Avenir LT Std 65 Medium"/>
              </a:rPr>
              <a:t>TÉGORIE</a:t>
            </a:r>
            <a:endParaRPr sz="1800" dirty="0">
              <a:cs typeface="Avenir LT Std 65 Medium"/>
            </a:endParaRPr>
          </a:p>
        </p:txBody>
      </p:sp>
      <p:sp>
        <p:nvSpPr>
          <p:cNvPr id="23" name="object 23"/>
          <p:cNvSpPr txBox="1"/>
          <p:nvPr/>
        </p:nvSpPr>
        <p:spPr>
          <a:xfrm rot="20940000">
            <a:off x="4849154" y="-55081"/>
            <a:ext cx="2220170" cy="1854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0"/>
              </a:lnSpc>
            </a:pPr>
            <a:r>
              <a:rPr sz="14600" b="1" spc="-5" dirty="0">
                <a:solidFill>
                  <a:srgbClr val="FFFFFF"/>
                </a:solidFill>
                <a:cs typeface="Avenir LT Std 65 Medium"/>
              </a:rPr>
              <a:t>B</a:t>
            </a:r>
            <a:endParaRPr sz="14600" dirty="0">
              <a:cs typeface="Avenir LT Std 65 Medium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209414" y="1337414"/>
            <a:ext cx="1671808" cy="20447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69586" y="3394088"/>
            <a:ext cx="219646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60" dirty="0">
                <a:solidFill>
                  <a:srgbClr val="231F20"/>
                </a:solidFill>
                <a:cs typeface="Avenir LT Std 55 Roman"/>
              </a:rPr>
              <a:t>JE</a:t>
            </a:r>
            <a:r>
              <a:rPr sz="3400" b="1" spc="-35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3400" b="1" spc="-75" dirty="0">
                <a:solidFill>
                  <a:srgbClr val="231F20"/>
                </a:solidFill>
                <a:cs typeface="Avenir LT Std 55 Roman"/>
              </a:rPr>
              <a:t>VOT</a:t>
            </a:r>
            <a:r>
              <a:rPr sz="3400" b="1" spc="270" dirty="0">
                <a:solidFill>
                  <a:srgbClr val="231F20"/>
                </a:solidFill>
                <a:cs typeface="Avenir LT Std 55 Roman"/>
              </a:rPr>
              <a:t>E</a:t>
            </a:r>
            <a:r>
              <a:rPr sz="1200" b="1" spc="-30" dirty="0">
                <a:solidFill>
                  <a:srgbClr val="231F20"/>
                </a:solidFill>
                <a:cs typeface="Avenir LT Std 55 Roman"/>
              </a:rPr>
              <a:t>POUR</a:t>
            </a:r>
            <a:endParaRPr sz="1200">
              <a:cs typeface="Avenir LT Std 55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9564" y="3838538"/>
            <a:ext cx="2335530" cy="145680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67310">
              <a:lnSpc>
                <a:spcPts val="1300"/>
              </a:lnSpc>
              <a:spcBef>
                <a:spcPts val="260"/>
              </a:spcBef>
            </a:pPr>
            <a:r>
              <a:rPr sz="1200" b="1" spc="-25" dirty="0">
                <a:solidFill>
                  <a:srgbClr val="231F20"/>
                </a:solidFill>
                <a:cs typeface="Avenir LT Std 55 Roman"/>
              </a:rPr>
              <a:t>DES </a:t>
            </a:r>
            <a:r>
              <a:rPr sz="1200" b="1" spc="-40" dirty="0">
                <a:solidFill>
                  <a:srgbClr val="DA2128"/>
                </a:solidFill>
                <a:cs typeface="Avenir LT Std 55 Roman"/>
              </a:rPr>
              <a:t>REPRÉSENTANT.E.S </a:t>
            </a:r>
            <a:r>
              <a:rPr sz="1200" b="1" spc="-25" dirty="0">
                <a:solidFill>
                  <a:srgbClr val="DA2128"/>
                </a:solidFill>
                <a:cs typeface="Avenir LT Std 55 Roman"/>
              </a:rPr>
              <a:t>CGT  </a:t>
            </a:r>
            <a:r>
              <a:rPr sz="1200" b="1" spc="-25" dirty="0">
                <a:solidFill>
                  <a:srgbClr val="231F20"/>
                </a:solidFill>
                <a:cs typeface="Avenir LT Std 55 Roman"/>
              </a:rPr>
              <a:t>QUI INTERVIENDRONT SUR LES  </a:t>
            </a:r>
            <a:r>
              <a:rPr sz="1200" b="1" spc="-25" dirty="0">
                <a:solidFill>
                  <a:srgbClr val="C2272B"/>
                </a:solidFill>
                <a:cs typeface="Avenir LT Std 55 Roman"/>
              </a:rPr>
              <a:t>QUESTIONS QUI </a:t>
            </a:r>
            <a:r>
              <a:rPr sz="1200" b="1" spc="-30" dirty="0">
                <a:solidFill>
                  <a:srgbClr val="C2272B"/>
                </a:solidFill>
                <a:cs typeface="Avenir LT Std 55 Roman"/>
              </a:rPr>
              <a:t>ME  CONCERNENT</a:t>
            </a:r>
            <a:r>
              <a:rPr sz="1200" b="1" spc="-20" dirty="0">
                <a:solidFill>
                  <a:srgbClr val="C2272B"/>
                </a:solidFill>
                <a:cs typeface="Avenir LT Std 55 Roman"/>
              </a:rPr>
              <a:t> </a:t>
            </a:r>
            <a:r>
              <a:rPr sz="1200" b="1" spc="-15" dirty="0">
                <a:solidFill>
                  <a:srgbClr val="C2272B"/>
                </a:solidFill>
                <a:cs typeface="Avenir LT Std 55 Roman"/>
              </a:rPr>
              <a:t>:</a:t>
            </a:r>
            <a:endParaRPr sz="1200">
              <a:cs typeface="Avenir LT Std 55 Roman"/>
            </a:endParaRPr>
          </a:p>
          <a:p>
            <a:pPr marL="18415" marR="386715">
              <a:lnSpc>
                <a:spcPts val="1300"/>
              </a:lnSpc>
              <a:spcBef>
                <a:spcPts val="675"/>
              </a:spcBef>
              <a:buChar char="•"/>
              <a:tabLst>
                <a:tab pos="20955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demandes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de</a:t>
            </a:r>
            <a:r>
              <a:rPr sz="1200" b="0" spc="-10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révision  d’en-tretien</a:t>
            </a:r>
            <a:r>
              <a:rPr sz="1200" b="0" spc="-8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professionnel</a:t>
            </a:r>
            <a:endParaRPr sz="1200">
              <a:cs typeface="Avenir LT Std 35 Light"/>
            </a:endParaRPr>
          </a:p>
          <a:p>
            <a:pPr marL="18415">
              <a:lnSpc>
                <a:spcPts val="1280"/>
              </a:lnSpc>
              <a:buChar char="•"/>
              <a:tabLst>
                <a:tab pos="20955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demandes de</a:t>
            </a:r>
            <a:r>
              <a:rPr sz="1200" b="0" spc="19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temps</a:t>
            </a:r>
            <a:endParaRPr sz="1200">
              <a:cs typeface="Avenir LT Std 35 Light"/>
            </a:endParaRPr>
          </a:p>
          <a:p>
            <a:pPr marL="18415">
              <a:lnSpc>
                <a:spcPts val="1295"/>
              </a:lnSpc>
              <a:spcBef>
                <a:spcPts val="5"/>
              </a:spcBef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partiel, en cas de</a:t>
            </a:r>
            <a:r>
              <a:rPr sz="1200" b="0" spc="-2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refus</a:t>
            </a:r>
            <a:endParaRPr sz="1200">
              <a:cs typeface="Avenir LT Std 35 Light"/>
            </a:endParaRPr>
          </a:p>
          <a:p>
            <a:pPr marL="18415">
              <a:lnSpc>
                <a:spcPts val="1295"/>
              </a:lnSpc>
              <a:buChar char="•"/>
              <a:tabLst>
                <a:tab pos="20955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</a:t>
            </a:r>
            <a:r>
              <a:rPr sz="1200" b="0" spc="30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demandes</a:t>
            </a:r>
            <a:r>
              <a:rPr sz="1200" b="0" spc="30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de</a:t>
            </a:r>
            <a:r>
              <a:rPr sz="1200" b="0" spc="3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télétravail,</a:t>
            </a:r>
            <a:endParaRPr sz="1200">
              <a:cs typeface="Avenir LT Std 35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5300" y="5211689"/>
            <a:ext cx="4022090" cy="12054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en cas de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 refus</a:t>
            </a:r>
            <a:endParaRPr sz="1200" dirty="0">
              <a:cs typeface="Avenir LT Std 35 Light"/>
            </a:endParaRPr>
          </a:p>
          <a:p>
            <a:pPr marL="12700" marR="5080">
              <a:lnSpc>
                <a:spcPts val="1300"/>
              </a:lnSpc>
              <a:spcBef>
                <a:spcPts val="90"/>
              </a:spcBef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demandes de formation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professionnelle,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en cas de </a:t>
            </a:r>
            <a:r>
              <a:rPr sz="1200" b="0" spc="30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refus</a:t>
            </a:r>
            <a:endParaRPr sz="1200" dirty="0">
              <a:cs typeface="Avenir LT Std 35 Light"/>
            </a:endParaRPr>
          </a:p>
          <a:p>
            <a:pPr marL="12700">
              <a:lnSpc>
                <a:spcPts val="1210"/>
              </a:lnSpc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procédures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de licenciement et de</a:t>
            </a:r>
            <a:r>
              <a:rPr sz="1200" b="0" spc="-2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reclassement</a:t>
            </a:r>
            <a:endParaRPr sz="1200" dirty="0">
              <a:cs typeface="Avenir LT Std 35 Light"/>
            </a:endParaRPr>
          </a:p>
          <a:p>
            <a:pPr marL="12700">
              <a:lnSpc>
                <a:spcPts val="1300"/>
              </a:lnSpc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procédures disciplinaires</a:t>
            </a:r>
            <a:endParaRPr sz="1200" dirty="0">
              <a:cs typeface="Avenir LT Std 35 Light"/>
            </a:endParaRPr>
          </a:p>
          <a:p>
            <a:pPr marL="12700" marR="5080" algn="just">
              <a:lnSpc>
                <a:spcPts val="1300"/>
              </a:lnSpc>
              <a:spcBef>
                <a:spcPts val="90"/>
              </a:spcBef>
              <a:buChar char="•"/>
              <a:tabLst>
                <a:tab pos="203200" algn="l"/>
              </a:tabLst>
            </a:pPr>
            <a:r>
              <a:rPr sz="1200" b="0" dirty="0">
                <a:solidFill>
                  <a:srgbClr val="231F20"/>
                </a:solidFill>
                <a:cs typeface="Avenir LT Std 35 Light"/>
              </a:rPr>
              <a:t>Le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droit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syndical : obligation de consultation sur les dé-  cisions individuelles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relatives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au </a:t>
            </a:r>
            <a:r>
              <a:rPr sz="1200" b="0" spc="-5" dirty="0">
                <a:solidFill>
                  <a:srgbClr val="231F20"/>
                </a:solidFill>
                <a:cs typeface="Avenir LT Std 35 Light"/>
              </a:rPr>
              <a:t>non-renouvellement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du  contrat des personnes investies d’un mandat</a:t>
            </a:r>
            <a:r>
              <a:rPr sz="1200" b="0" spc="-4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1200" b="0" dirty="0">
                <a:solidFill>
                  <a:srgbClr val="231F20"/>
                </a:solidFill>
                <a:cs typeface="Avenir LT Std 35 Light"/>
              </a:rPr>
              <a:t>syndical</a:t>
            </a:r>
            <a:endParaRPr sz="1200" dirty="0">
              <a:cs typeface="Avenir LT Std 35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63871" y="6718300"/>
            <a:ext cx="4022090" cy="70019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just">
              <a:lnSpc>
                <a:spcPts val="1300"/>
              </a:lnSpc>
              <a:spcBef>
                <a:spcPts val="260"/>
              </a:spcBef>
            </a:pPr>
            <a:r>
              <a:rPr sz="14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Le résultat du scrutin déterminera également le nombre  de représentant.e.s CGT au Conseil de Discipline et au  Conseil de Discipline de Recours régional.</a:t>
            </a:r>
            <a:endParaRPr sz="1400" kern="0" dirty="0">
              <a:latin typeface="Calibri" panose="020F0502020204030204" pitchFamily="34" charset="0"/>
              <a:cs typeface="Avenir LT Std 65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3871" y="7213943"/>
            <a:ext cx="4022090" cy="1418337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3800" b="1" spc="175" dirty="0">
                <a:solidFill>
                  <a:srgbClr val="231F20"/>
                </a:solidFill>
                <a:cs typeface="Avenir LT Std 55 Roman"/>
              </a:rPr>
              <a:t>VOTER </a:t>
            </a:r>
            <a:r>
              <a:rPr sz="3800" b="1" spc="175" dirty="0" smtClean="0">
                <a:solidFill>
                  <a:srgbClr val="231F20"/>
                </a:solidFill>
                <a:cs typeface="Avenir LT Std 55 Roman"/>
              </a:rPr>
              <a:t>CG</a:t>
            </a:r>
            <a:r>
              <a:rPr lang="fr-FR" sz="3800" b="1" spc="175" dirty="0" smtClean="0">
                <a:solidFill>
                  <a:srgbClr val="231F20"/>
                </a:solidFill>
                <a:cs typeface="Avenir LT Std 55 Roman"/>
              </a:rPr>
              <a:t>T </a:t>
            </a:r>
            <a:r>
              <a:rPr sz="3800" b="1" spc="140" dirty="0" smtClean="0">
                <a:solidFill>
                  <a:srgbClr val="231F20"/>
                </a:solidFill>
                <a:cs typeface="Avenir LT Std 55 Roman"/>
              </a:rPr>
              <a:t>C’EST</a:t>
            </a:r>
            <a:endParaRPr sz="3800" dirty="0">
              <a:cs typeface="Avenir LT Std 55 Roman"/>
            </a:endParaRPr>
          </a:p>
          <a:p>
            <a:pPr marL="12700" marR="5080">
              <a:lnSpc>
                <a:spcPts val="1300"/>
              </a:lnSpc>
              <a:spcBef>
                <a:spcPts val="760"/>
              </a:spcBef>
            </a:pPr>
            <a:r>
              <a:rPr sz="1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donner aux futur.e.s élu.e.s les moyens de défendre les  droits et les </a:t>
            </a:r>
            <a:r>
              <a:rPr sz="1200" b="1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intérêts</a:t>
            </a: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</a:t>
            </a:r>
            <a:r>
              <a:rPr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de </a:t>
            </a:r>
            <a:r>
              <a:rPr sz="1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tous les </a:t>
            </a:r>
            <a:r>
              <a:rPr sz="1200" b="1" dirty="0" err="1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agent.e.s</a:t>
            </a:r>
            <a:r>
              <a:rPr sz="1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 </a:t>
            </a:r>
            <a:r>
              <a:rPr sz="1200" b="1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contractuel.le</a:t>
            </a:r>
            <a:r>
              <a:rPr sz="1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. s  </a:t>
            </a:r>
            <a:r>
              <a:rPr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pour</a:t>
            </a: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</a:t>
            </a:r>
            <a:r>
              <a:rPr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un</a:t>
            </a:r>
            <a:r>
              <a:rPr lang="fr-FR" sz="1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m</a:t>
            </a:r>
            <a:r>
              <a:rPr sz="1200" b="1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eilleur</a:t>
            </a:r>
            <a:r>
              <a:rPr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 </a:t>
            </a:r>
            <a:r>
              <a:rPr sz="1200" b="1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service public.</a:t>
            </a:r>
            <a:endParaRPr sz="1200" dirty="0">
              <a:latin typeface="Calibri" panose="020F0502020204030204" pitchFamily="34" charset="0"/>
              <a:cs typeface="Avenir LT Std 65 Medium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66299" y="170180"/>
            <a:ext cx="3850640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1555" algn="l"/>
                <a:tab pos="3837304" algn="l"/>
              </a:tabLst>
            </a:pPr>
            <a:r>
              <a:rPr dirty="0">
                <a:latin typeface="+mn-lt"/>
              </a:rPr>
              <a:t> 	CCP	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625585" y="4208790"/>
            <a:ext cx="2608580" cy="53505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265430">
              <a:lnSpc>
                <a:spcPts val="1300"/>
              </a:lnSpc>
              <a:spcBef>
                <a:spcPts val="260"/>
              </a:spcBef>
            </a:pPr>
            <a:r>
              <a:rPr sz="1200" b="1" kern="0" dirty="0">
                <a:solidFill>
                  <a:srgbClr val="DA2128"/>
                </a:solidFill>
                <a:latin typeface="Calibri" panose="020F0502020204030204" pitchFamily="34" charset="0"/>
                <a:cs typeface="Avenir LT Std 55 Roman"/>
              </a:rPr>
              <a:t>EN CHOISISSANT LA LISTE CGT,  NOUS NOUS DONNONS  DAVANTAGE DE FORCE </a:t>
            </a:r>
            <a:r>
              <a:rPr sz="12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pour</a:t>
            </a:r>
            <a:endParaRPr sz="1200" kern="0" dirty="0">
              <a:latin typeface="Calibri" panose="020F0502020204030204" pitchFamily="34" charset="0"/>
              <a:cs typeface="Avenir LT Std 55 Roman"/>
            </a:endParaRPr>
          </a:p>
          <a:p>
            <a:pPr marL="12700" marR="64769">
              <a:lnSpc>
                <a:spcPts val="1300"/>
              </a:lnSpc>
            </a:pPr>
            <a:r>
              <a:rPr sz="12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garantir les droits contractuels  individuels, lutter contre la précari-  té et gagner de nouveaux droits au  niveau national</a:t>
            </a:r>
            <a:endParaRPr sz="1200" kern="0" dirty="0">
              <a:latin typeface="Calibri" panose="020F0502020204030204" pitchFamily="34" charset="0"/>
              <a:cs typeface="Avenir LT Std 55 Roman"/>
            </a:endParaRPr>
          </a:p>
          <a:p>
            <a:pPr marL="25400" marR="26670">
              <a:lnSpc>
                <a:spcPct val="90300"/>
              </a:lnSpc>
              <a:spcBef>
                <a:spcPts val="345"/>
              </a:spcBef>
              <a:buChar char="•"/>
              <a:tabLst>
                <a:tab pos="2038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réalisation d’un plan de titulari-  sation et de déprécarisation à la  hauteur des enjeux, y compris pour  tous les « contrats aidés », notamment  les PEC (Parcours Emploi Compé-  tences)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 marR="372745">
              <a:lnSpc>
                <a:spcPts val="1290"/>
              </a:lnSpc>
              <a:spcBef>
                <a:spcPts val="35"/>
              </a:spcBef>
              <a:buChar char="•"/>
              <a:tabLst>
                <a:tab pos="2038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création massive d’emplois  statutaires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 marR="174625">
              <a:lnSpc>
                <a:spcPts val="1290"/>
              </a:lnSpc>
              <a:spcBef>
                <a:spcPts val="20"/>
              </a:spcBef>
              <a:buChar char="•"/>
              <a:tabLst>
                <a:tab pos="2038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création des cadres d’emplois  nécessaires pour les missions nou-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>
              <a:lnSpc>
                <a:spcPts val="1215"/>
              </a:lnSpc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velles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>
              <a:lnSpc>
                <a:spcPts val="1305"/>
              </a:lnSpc>
              <a:buChar char="•"/>
              <a:tabLst>
                <a:tab pos="2038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revendication pour les 32 heures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 marR="166370">
              <a:lnSpc>
                <a:spcPct val="90000"/>
              </a:lnSpc>
              <a:spcBef>
                <a:spcPts val="80"/>
              </a:spcBef>
              <a:buChar char="•"/>
              <a:tabLst>
                <a:tab pos="2038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mise en œuvre de l’égalité  professionnelle entre les femmes et  les hommes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>
              <a:lnSpc>
                <a:spcPts val="1305"/>
              </a:lnSpc>
              <a:buChar char="•"/>
              <a:tabLst>
                <a:tab pos="2038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L’établissement d’un vrai droit et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 marR="10160">
              <a:lnSpc>
                <a:spcPct val="100000"/>
              </a:lnSpc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accès à la formation professionnelle  avec un financement porté à 3 % pour  le CNFPT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 marR="100965">
              <a:lnSpc>
                <a:spcPct val="100000"/>
              </a:lnSpc>
              <a:buChar char="•"/>
              <a:tabLst>
                <a:tab pos="2038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L’accès pour toutes et tous à la  Fonction publique sans condition de  nationalité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25400" marR="166370">
              <a:lnSpc>
                <a:spcPct val="100000"/>
              </a:lnSpc>
              <a:buChar char="•"/>
              <a:tabLst>
                <a:tab pos="2038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Revendication d’une négociation  salariale collective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1451" y="1384300"/>
            <a:ext cx="38271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solidFill>
                  <a:srgbClr val="231F20"/>
                </a:solidFill>
                <a:cs typeface="Avenir LT Std 35 Light"/>
              </a:rPr>
              <a:t>Commission consultative</a:t>
            </a:r>
            <a:r>
              <a:rPr sz="2000" b="0" spc="-9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2000" b="0" spc="-5" dirty="0">
                <a:solidFill>
                  <a:srgbClr val="231F20"/>
                </a:solidFill>
                <a:cs typeface="Avenir LT Std 35 Light"/>
              </a:rPr>
              <a:t>paritaire</a:t>
            </a:r>
            <a:endParaRPr sz="2000" dirty="0">
              <a:cs typeface="Avenir LT Std 35 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63997" y="3492005"/>
            <a:ext cx="1827530" cy="590996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53975" rIns="0" bIns="0" rtlCol="0">
            <a:spAutoFit/>
          </a:bodyPr>
          <a:lstStyle/>
          <a:p>
            <a:pPr marL="194945" marR="233045" indent="107314" algn="ctr">
              <a:lnSpc>
                <a:spcPct val="83100"/>
              </a:lnSpc>
              <a:spcBef>
                <a:spcPts val="425"/>
              </a:spcBef>
            </a:pPr>
            <a:r>
              <a:rPr sz="1400" b="1" dirty="0">
                <a:solidFill>
                  <a:srgbClr val="231F20"/>
                </a:solidFill>
                <a:cs typeface="Avenir LT Std 55 Roman"/>
              </a:rPr>
              <a:t>JE VOTE </a:t>
            </a:r>
            <a:r>
              <a:rPr sz="1400" b="1" spc="-40" dirty="0">
                <a:solidFill>
                  <a:srgbClr val="231F20"/>
                </a:solidFill>
                <a:cs typeface="Avenir LT Std 55 Roman"/>
              </a:rPr>
              <a:t>CGT,  </a:t>
            </a:r>
            <a:r>
              <a:rPr sz="1400" b="1" dirty="0">
                <a:solidFill>
                  <a:srgbClr val="231F20"/>
                </a:solidFill>
                <a:cs typeface="Avenir LT Std 55 Roman"/>
              </a:rPr>
              <a:t>C’EST</a:t>
            </a:r>
            <a:r>
              <a:rPr sz="1400" b="1" spc="-85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400" b="1" dirty="0">
                <a:solidFill>
                  <a:srgbClr val="231F20"/>
                </a:solidFill>
                <a:cs typeface="Avenir LT Std 55 Roman"/>
              </a:rPr>
              <a:t>EFFICACE  AU QUOTIDIEN</a:t>
            </a:r>
            <a:r>
              <a:rPr sz="1400" b="1" spc="-340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!</a:t>
            </a:r>
            <a:endParaRPr sz="1200" dirty="0">
              <a:cs typeface="Avenir LT Std 55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61451" y="1655035"/>
            <a:ext cx="4184650" cy="83003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3600"/>
              </a:lnSpc>
              <a:spcBef>
                <a:spcPts val="45"/>
              </a:spcBef>
            </a:pP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LE 6 DÉCEMBRE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2018,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NOUS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ÉLIRONS,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POUR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LA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1</a:t>
            </a:r>
            <a:r>
              <a:rPr sz="1300" b="1" spc="-30" baseline="31746" dirty="0">
                <a:solidFill>
                  <a:srgbClr val="C2272B"/>
                </a:solidFill>
                <a:cs typeface="Avenir LT Std 55 Roman"/>
              </a:rPr>
              <a:t>ÈRE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FOIS, 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NOS </a:t>
            </a:r>
            <a:r>
              <a:rPr sz="1300" b="1" spc="-40" dirty="0">
                <a:solidFill>
                  <a:srgbClr val="C2272B"/>
                </a:solidFill>
                <a:cs typeface="Avenir LT Std 55 Roman"/>
              </a:rPr>
              <a:t>REPRÉSENTANT.E.S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À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LA COMMISSION  </a:t>
            </a:r>
            <a:r>
              <a:rPr sz="1300" b="1" spc="-55" dirty="0">
                <a:solidFill>
                  <a:srgbClr val="C2272B"/>
                </a:solidFill>
                <a:cs typeface="Avenir LT Std 55 Roman"/>
              </a:rPr>
              <a:t>CONSULTATIVE </a:t>
            </a:r>
            <a:r>
              <a:rPr sz="1300" b="1" spc="-45" dirty="0">
                <a:solidFill>
                  <a:srgbClr val="C2272B"/>
                </a:solidFill>
                <a:cs typeface="Avenir LT Std 55 Roman"/>
              </a:rPr>
              <a:t>PARITAIRE</a:t>
            </a:r>
            <a:r>
              <a:rPr sz="1300" b="1" spc="15" dirty="0">
                <a:solidFill>
                  <a:srgbClr val="C2272B"/>
                </a:solidFill>
                <a:cs typeface="Avenir LT Std 55 Roman"/>
              </a:rPr>
              <a:t>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(CCP</a:t>
            </a:r>
            <a:r>
              <a:rPr sz="1300" b="1" spc="-20" dirty="0" smtClean="0">
                <a:solidFill>
                  <a:srgbClr val="C2272B"/>
                </a:solidFill>
                <a:cs typeface="Avenir LT Std 55 Roman"/>
              </a:rPr>
              <a:t>)</a:t>
            </a:r>
            <a:r>
              <a:rPr lang="fr-FR" sz="1300" b="1" spc="-20" dirty="0" smtClean="0">
                <a:solidFill>
                  <a:srgbClr val="C2272B"/>
                </a:solidFill>
                <a:cs typeface="Avenir LT Std 55 Roman"/>
              </a:rPr>
              <a:t> </a:t>
            </a:r>
            <a:r>
              <a:rPr sz="1300" b="1" spc="-30" dirty="0" smtClean="0">
                <a:solidFill>
                  <a:srgbClr val="C2272B"/>
                </a:solidFill>
                <a:cs typeface="Avenir LT Std 55 Roman"/>
              </a:rPr>
              <a:t>POUR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TOUS LES </a:t>
            </a:r>
            <a:r>
              <a:rPr sz="1300" b="1" spc="-40" dirty="0">
                <a:solidFill>
                  <a:srgbClr val="C2272B"/>
                </a:solidFill>
                <a:cs typeface="Avenir LT Std 55 Roman"/>
              </a:rPr>
              <a:t>AGENT.E.S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CONTRACTUEL.LE.S </a:t>
            </a:r>
            <a:endParaRPr lang="fr-FR" sz="1300" b="1" spc="-25" dirty="0" smtClean="0">
              <a:solidFill>
                <a:srgbClr val="C2272B"/>
              </a:solidFill>
              <a:cs typeface="Avenir LT Std 55 Roman"/>
            </a:endParaRPr>
          </a:p>
          <a:p>
            <a:pPr marL="12700" marR="5080">
              <a:lnSpc>
                <a:spcPct val="103600"/>
              </a:lnSpc>
              <a:spcBef>
                <a:spcPts val="45"/>
              </a:spcBef>
            </a:pPr>
            <a:r>
              <a:rPr sz="1300" b="1" spc="-25" dirty="0" smtClean="0">
                <a:solidFill>
                  <a:srgbClr val="EEEEED"/>
                </a:solidFill>
                <a:cs typeface="Avenir LT Std 55 Roman"/>
              </a:rPr>
              <a:t>DE </a:t>
            </a:r>
            <a:r>
              <a:rPr sz="1300" b="1" spc="-40" dirty="0">
                <a:solidFill>
                  <a:srgbClr val="EEEEED"/>
                </a:solidFill>
                <a:cs typeface="Avenir LT Std 55 Roman"/>
              </a:rPr>
              <a:t>CATÉGORIE</a:t>
            </a:r>
            <a:r>
              <a:rPr sz="1300" b="1" spc="-10" dirty="0">
                <a:solidFill>
                  <a:srgbClr val="EEEEED"/>
                </a:solidFill>
                <a:cs typeface="Avenir LT Std 55 Roman"/>
              </a:rPr>
              <a:t> </a:t>
            </a:r>
            <a:r>
              <a:rPr sz="1300" b="1" spc="-25" dirty="0">
                <a:solidFill>
                  <a:srgbClr val="EEEEED"/>
                </a:solidFill>
                <a:cs typeface="Avenir LT Std 55 Roman"/>
              </a:rPr>
              <a:t>B</a:t>
            </a:r>
            <a:endParaRPr sz="1300" dirty="0">
              <a:cs typeface="Avenir LT Std 55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0" y="0"/>
            <a:ext cx="1152805" cy="12875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92"/>
          <p:cNvSpPr/>
          <p:nvPr>
            <p:custDataLst>
              <p:tags r:id="rId1"/>
            </p:custDataLst>
          </p:nvPr>
        </p:nvSpPr>
        <p:spPr>
          <a:xfrm>
            <a:off x="0" y="9736201"/>
            <a:ext cx="7560309" cy="956310"/>
          </a:xfrm>
          <a:custGeom>
            <a:avLst/>
            <a:gdLst/>
            <a:ahLst/>
            <a:cxnLst/>
            <a:rect l="l" t="t" r="r" b="b"/>
            <a:pathLst>
              <a:path w="7560309" h="956309">
                <a:moveTo>
                  <a:pt x="0" y="955801"/>
                </a:moveTo>
                <a:lnTo>
                  <a:pt x="7559992" y="955801"/>
                </a:lnTo>
                <a:lnTo>
                  <a:pt x="7559992" y="0"/>
                </a:lnTo>
                <a:lnTo>
                  <a:pt x="0" y="0"/>
                </a:lnTo>
                <a:lnTo>
                  <a:pt x="0" y="955801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53" name="object 393"/>
          <p:cNvSpPr/>
          <p:nvPr>
            <p:custDataLst>
              <p:tags r:id="rId2"/>
            </p:custDataLst>
          </p:nvPr>
        </p:nvSpPr>
        <p:spPr>
          <a:xfrm>
            <a:off x="0" y="9736201"/>
            <a:ext cx="7380605" cy="257810"/>
          </a:xfrm>
          <a:custGeom>
            <a:avLst/>
            <a:gdLst/>
            <a:ahLst/>
            <a:cxnLst/>
            <a:rect l="l" t="t" r="r" b="b"/>
            <a:pathLst>
              <a:path w="7380605" h="257809">
                <a:moveTo>
                  <a:pt x="0" y="257403"/>
                </a:moveTo>
                <a:lnTo>
                  <a:pt x="7379995" y="257403"/>
                </a:lnTo>
                <a:lnTo>
                  <a:pt x="7379995" y="0"/>
                </a:lnTo>
                <a:lnTo>
                  <a:pt x="0" y="0"/>
                </a:lnTo>
                <a:lnTo>
                  <a:pt x="0" y="257403"/>
                </a:lnTo>
                <a:close/>
              </a:path>
            </a:pathLst>
          </a:custGeom>
          <a:solidFill>
            <a:srgbClr val="C2272B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54" name="object 457"/>
          <p:cNvSpPr txBox="1"/>
          <p:nvPr>
            <p:custDataLst>
              <p:tags r:id="rId3"/>
            </p:custDataLst>
          </p:nvPr>
        </p:nvSpPr>
        <p:spPr>
          <a:xfrm>
            <a:off x="279349" y="9736201"/>
            <a:ext cx="7138034" cy="270587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ts val="2095"/>
              </a:lnSpc>
              <a:spcBef>
                <a:spcPts val="10"/>
              </a:spcBef>
            </a:pPr>
            <a:r>
              <a:rPr sz="2000" b="1" spc="-60" dirty="0">
                <a:solidFill>
                  <a:srgbClr val="FFFFFF"/>
                </a:solidFill>
                <a:cs typeface="Avenir LT Std 65 Medium"/>
              </a:rPr>
              <a:t>PAS </a:t>
            </a:r>
            <a:r>
              <a:rPr sz="2000" b="1" dirty="0">
                <a:solidFill>
                  <a:srgbClr val="FFFFFF"/>
                </a:solidFill>
                <a:cs typeface="Avenir LT Std 65 Medium"/>
              </a:rPr>
              <a:t>D’ACQUIS SOCIAUX SANS CONQUÊTES SYNDICALES</a:t>
            </a:r>
            <a:r>
              <a:rPr sz="2000" b="1" spc="-330" dirty="0">
                <a:solidFill>
                  <a:srgbClr val="FFFFFF"/>
                </a:solidFill>
                <a:cs typeface="Avenir LT Std 65 Medium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Avenir LT Std 65 Medium"/>
              </a:rPr>
              <a:t>!</a:t>
            </a:r>
            <a:r>
              <a:rPr lang="fr-FR" sz="2000" dirty="0">
                <a:cs typeface="Avenir LT Std 65 Medium"/>
              </a:rPr>
              <a:t>	</a:t>
            </a:r>
            <a:endParaRPr sz="2000" dirty="0">
              <a:cs typeface="Avenir LT Std 55 Roman"/>
            </a:endParaRPr>
          </a:p>
        </p:txBody>
      </p:sp>
      <p:sp>
        <p:nvSpPr>
          <p:cNvPr id="55" name="object 458"/>
          <p:cNvSpPr txBox="1">
            <a:spLocks noGrp="1"/>
          </p:cNvSpPr>
          <p:nvPr>
            <p:ph type="dt" sz="half" idx="6"/>
            <p:custDataLst>
              <p:tags r:id="rId4"/>
            </p:custDataLst>
          </p:nvPr>
        </p:nvSpPr>
        <p:spPr>
          <a:xfrm>
            <a:off x="277075" y="10071100"/>
            <a:ext cx="4128135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60"/>
              </a:lnSpc>
            </a:pPr>
            <a:r>
              <a:rPr sz="2800" b="1" spc="-35" dirty="0">
                <a:solidFill>
                  <a:schemeClr val="tx1"/>
                </a:solidFill>
                <a:latin typeface="+mn-lt"/>
              </a:rPr>
              <a:t>LE </a:t>
            </a:r>
            <a:r>
              <a:rPr sz="2800" b="1" spc="-90" dirty="0">
                <a:solidFill>
                  <a:schemeClr val="tx1"/>
                </a:solidFill>
                <a:latin typeface="+mn-lt"/>
              </a:rPr>
              <a:t>JEUDI </a:t>
            </a:r>
            <a:r>
              <a:rPr sz="2800" b="1" spc="-95" dirty="0">
                <a:solidFill>
                  <a:schemeClr val="tx1"/>
                </a:solidFill>
                <a:latin typeface="+mn-lt"/>
              </a:rPr>
              <a:t>6 </a:t>
            </a:r>
            <a:r>
              <a:rPr sz="2800" b="1" spc="-110" dirty="0">
                <a:solidFill>
                  <a:schemeClr val="tx1"/>
                </a:solidFill>
                <a:latin typeface="+mn-lt"/>
              </a:rPr>
              <a:t>DÉCEMBRE</a:t>
            </a:r>
            <a:r>
              <a:rPr sz="2800" b="1" spc="-145" dirty="0">
                <a:solidFill>
                  <a:schemeClr val="tx1"/>
                </a:solidFill>
                <a:latin typeface="+mn-lt"/>
              </a:rPr>
              <a:t> </a:t>
            </a:r>
            <a:r>
              <a:rPr sz="2800" b="1" spc="-95" dirty="0">
                <a:solidFill>
                  <a:schemeClr val="tx1"/>
                </a:solidFill>
                <a:latin typeface="+mn-lt"/>
              </a:rPr>
              <a:t>2018</a:t>
            </a:r>
            <a:endParaRPr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object 459"/>
          <p:cNvSpPr txBox="1">
            <a:spLocks noGrp="1"/>
          </p:cNvSpPr>
          <p:nvPr>
            <p:ph type="ftr" sz="quarter" idx="5"/>
            <p:custDataLst>
              <p:tags r:id="rId5"/>
            </p:custDataLst>
          </p:nvPr>
        </p:nvSpPr>
        <p:spPr>
          <a:xfrm>
            <a:off x="4069740" y="10026142"/>
            <a:ext cx="3188352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lang="fr-FR" sz="2200" b="1" spc="-100" dirty="0">
                <a:solidFill>
                  <a:srgbClr val="FF0000"/>
                </a:solidFill>
                <a:latin typeface="+mn-lt"/>
              </a:rPr>
              <a:t>UN </a:t>
            </a:r>
            <a:r>
              <a:rPr lang="fr-FR" sz="2200" b="1" spc="-80" dirty="0">
                <a:solidFill>
                  <a:srgbClr val="FF0000"/>
                </a:solidFill>
                <a:latin typeface="+mn-lt"/>
              </a:rPr>
              <a:t>SEUL </a:t>
            </a:r>
            <a:r>
              <a:rPr lang="fr-FR" sz="2200" b="1" spc="-90" dirty="0">
                <a:solidFill>
                  <a:srgbClr val="FF0000"/>
                </a:solidFill>
                <a:latin typeface="+mn-lt"/>
              </a:rPr>
              <a:t>TOUR DE</a:t>
            </a:r>
            <a:r>
              <a:rPr lang="fr-FR" sz="2200" b="1" spc="75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2200" b="1" spc="-80" dirty="0">
                <a:solidFill>
                  <a:srgbClr val="FF0000"/>
                </a:solidFill>
                <a:latin typeface="+mn-lt"/>
              </a:rPr>
              <a:t>SCRUTIN</a:t>
            </a:r>
            <a:endParaRPr lang="fr-FR" sz="2200" b="1" dirty="0">
              <a:solidFill>
                <a:srgbClr val="FF0000"/>
              </a:solidFill>
              <a:latin typeface="+mn-lt"/>
            </a:endParaRPr>
          </a:p>
          <a:p>
            <a:pPr marL="12700">
              <a:lnSpc>
                <a:spcPts val="2150"/>
              </a:lnSpc>
            </a:pPr>
            <a:r>
              <a:rPr sz="2200" b="1" spc="30" dirty="0" smtClean="0">
                <a:solidFill>
                  <a:srgbClr val="FF0000"/>
                </a:solidFill>
                <a:latin typeface="+mn-lt"/>
              </a:rPr>
              <a:t>CHAQUE </a:t>
            </a:r>
            <a:r>
              <a:rPr sz="2200" b="1" spc="25" dirty="0">
                <a:solidFill>
                  <a:srgbClr val="FF0000"/>
                </a:solidFill>
                <a:latin typeface="+mn-lt"/>
              </a:rPr>
              <a:t>VOIX </a:t>
            </a:r>
            <a:r>
              <a:rPr sz="2200" b="1" spc="30" dirty="0">
                <a:solidFill>
                  <a:srgbClr val="FF0000"/>
                </a:solidFill>
                <a:latin typeface="+mn-lt"/>
              </a:rPr>
              <a:t>COMPTE</a:t>
            </a:r>
            <a:r>
              <a:rPr sz="2200" b="1" spc="-380" dirty="0">
                <a:solidFill>
                  <a:srgbClr val="FF0000"/>
                </a:solidFill>
                <a:latin typeface="+mn-lt"/>
              </a:rPr>
              <a:t> </a:t>
            </a:r>
            <a:r>
              <a:rPr sz="2200" b="1" spc="10" dirty="0">
                <a:solidFill>
                  <a:srgbClr val="FF0000"/>
                </a:solidFill>
                <a:latin typeface="+mn-lt"/>
              </a:rPr>
              <a:t>!</a:t>
            </a:r>
          </a:p>
        </p:txBody>
      </p:sp>
      <p:sp>
        <p:nvSpPr>
          <p:cNvPr id="57" name="object 113"/>
          <p:cNvSpPr txBox="1"/>
          <p:nvPr>
            <p:custDataLst>
              <p:tags r:id="rId6"/>
            </p:custDataLst>
          </p:nvPr>
        </p:nvSpPr>
        <p:spPr>
          <a:xfrm rot="300000">
            <a:off x="3403856" y="2452228"/>
            <a:ext cx="1633829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ATTENTION,</a:t>
            </a:r>
          </a:p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Ce document</a:t>
            </a:r>
            <a:endParaRPr lang="fr-FR" dirty="0">
              <a:latin typeface="Calibri" panose="020F0502020204030204" pitchFamily="34" charset="0"/>
              <a:cs typeface="Avenir LT Std 65 Medium"/>
            </a:endParaRPr>
          </a:p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n’est pas un bulletin de vote !</a:t>
            </a:r>
          </a:p>
        </p:txBody>
      </p:sp>
      <p:pic>
        <p:nvPicPr>
          <p:cNvPr id="58" name="Image 5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64" y="3643188"/>
            <a:ext cx="1551937" cy="1709844"/>
          </a:xfrm>
          <a:prstGeom prst="rect">
            <a:avLst/>
          </a:prstGeom>
        </p:spPr>
      </p:pic>
      <p:pic>
        <p:nvPicPr>
          <p:cNvPr id="59" name="Image 5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04" y="8594472"/>
            <a:ext cx="2327350" cy="1147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273050" y="2382493"/>
            <a:ext cx="1117624" cy="1707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bject 8"/>
          <p:cNvSpPr/>
          <p:nvPr/>
        </p:nvSpPr>
        <p:spPr>
          <a:xfrm>
            <a:off x="4357490" y="-386739"/>
            <a:ext cx="3202940" cy="2152039"/>
          </a:xfrm>
          <a:custGeom>
            <a:avLst/>
            <a:gdLst/>
            <a:ahLst/>
            <a:cxnLst/>
            <a:rect l="l" t="t" r="r" b="b"/>
            <a:pathLst>
              <a:path w="3202940" h="1680845">
                <a:moveTo>
                  <a:pt x="3202508" y="0"/>
                </a:moveTo>
                <a:lnTo>
                  <a:pt x="0" y="0"/>
                </a:lnTo>
                <a:lnTo>
                  <a:pt x="341896" y="1680464"/>
                </a:lnTo>
                <a:lnTo>
                  <a:pt x="3202508" y="1098473"/>
                </a:lnTo>
                <a:lnTo>
                  <a:pt x="3202508" y="0"/>
                </a:lnTo>
                <a:close/>
              </a:path>
            </a:pathLst>
          </a:custGeom>
          <a:solidFill>
            <a:srgbClr val="FDB9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 rot="15540000">
            <a:off x="4094598" y="876773"/>
            <a:ext cx="1327924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b="1" dirty="0">
                <a:solidFill>
                  <a:srgbClr val="FFFFFF"/>
                </a:solidFill>
                <a:cs typeface="Avenir LT Std 65 Medium"/>
              </a:rPr>
              <a:t>C</a:t>
            </a:r>
            <a:r>
              <a:rPr sz="1800" b="1" spc="-170" dirty="0">
                <a:solidFill>
                  <a:srgbClr val="FFFFFF"/>
                </a:solidFill>
                <a:cs typeface="Avenir LT Std 65 Medium"/>
              </a:rPr>
              <a:t>A</a:t>
            </a:r>
            <a:r>
              <a:rPr sz="1800" b="1" dirty="0">
                <a:solidFill>
                  <a:srgbClr val="FFFFFF"/>
                </a:solidFill>
                <a:cs typeface="Avenir LT Std 65 Medium"/>
              </a:rPr>
              <a:t>TÉGORIE</a:t>
            </a:r>
            <a:endParaRPr sz="1800" dirty="0">
              <a:cs typeface="Avenir LT Std 65 Medium"/>
            </a:endParaRPr>
          </a:p>
        </p:txBody>
      </p:sp>
      <p:sp>
        <p:nvSpPr>
          <p:cNvPr id="11" name="object 11"/>
          <p:cNvSpPr txBox="1"/>
          <p:nvPr/>
        </p:nvSpPr>
        <p:spPr>
          <a:xfrm rot="20940000">
            <a:off x="4829652" y="17451"/>
            <a:ext cx="2258615" cy="1854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0"/>
              </a:lnSpc>
            </a:pPr>
            <a:r>
              <a:rPr sz="14600" b="1" spc="-5" dirty="0">
                <a:solidFill>
                  <a:srgbClr val="FFFFFF"/>
                </a:solidFill>
                <a:cs typeface="Avenir LT Std 65 Medium"/>
              </a:rPr>
              <a:t>C</a:t>
            </a:r>
            <a:endParaRPr sz="14600" dirty="0">
              <a:cs typeface="Avenir LT Std 65 Medium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09414" y="1397000"/>
            <a:ext cx="1671808" cy="20447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2442" y="3674785"/>
            <a:ext cx="219646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60" dirty="0">
                <a:solidFill>
                  <a:srgbClr val="231F20"/>
                </a:solidFill>
                <a:cs typeface="Avenir LT Std 55 Roman"/>
              </a:rPr>
              <a:t>JE</a:t>
            </a:r>
            <a:r>
              <a:rPr sz="3400" b="1" spc="-35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3400" b="1" spc="-75" dirty="0">
                <a:solidFill>
                  <a:srgbClr val="231F20"/>
                </a:solidFill>
                <a:cs typeface="Avenir LT Std 55 Roman"/>
              </a:rPr>
              <a:t>VOT</a:t>
            </a:r>
            <a:r>
              <a:rPr sz="3400" b="1" spc="270" dirty="0">
                <a:solidFill>
                  <a:srgbClr val="231F20"/>
                </a:solidFill>
                <a:cs typeface="Avenir LT Std 55 Roman"/>
              </a:rPr>
              <a:t>E</a:t>
            </a:r>
            <a:r>
              <a:rPr sz="1200" b="1" spc="-30" dirty="0">
                <a:solidFill>
                  <a:srgbClr val="231F20"/>
                </a:solidFill>
                <a:cs typeface="Avenir LT Std 55 Roman"/>
              </a:rPr>
              <a:t>POUR</a:t>
            </a:r>
            <a:endParaRPr sz="1200" dirty="0">
              <a:cs typeface="Avenir LT Std 55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300" y="4119235"/>
            <a:ext cx="2329815" cy="13798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9209" marR="44450">
              <a:lnSpc>
                <a:spcPts val="1300"/>
              </a:lnSpc>
              <a:spcBef>
                <a:spcPts val="260"/>
              </a:spcBef>
            </a:pPr>
            <a:r>
              <a:rPr sz="12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DES </a:t>
            </a:r>
            <a:r>
              <a:rPr sz="1200" b="1" kern="0" dirty="0">
                <a:solidFill>
                  <a:srgbClr val="DA2128"/>
                </a:solidFill>
                <a:latin typeface="Calibri" panose="020F0502020204030204" pitchFamily="34" charset="0"/>
                <a:cs typeface="Avenir LT Std 55 Roman"/>
              </a:rPr>
              <a:t>REPRÉSENTANT.E.S CGT  </a:t>
            </a:r>
            <a:r>
              <a:rPr sz="12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QUI INTERVIENDRONT SUR LES  </a:t>
            </a:r>
            <a:r>
              <a:rPr sz="1200" b="1" kern="0" dirty="0">
                <a:solidFill>
                  <a:srgbClr val="C2272B"/>
                </a:solidFill>
                <a:latin typeface="Calibri" panose="020F0502020204030204" pitchFamily="34" charset="0"/>
                <a:cs typeface="Avenir LT Std 55 Roman"/>
              </a:rPr>
              <a:t>QUESTIONS QUI ME </a:t>
            </a:r>
            <a:r>
              <a:rPr sz="1200" b="1" kern="0" dirty="0" smtClean="0">
                <a:solidFill>
                  <a:srgbClr val="C2272B"/>
                </a:solidFill>
                <a:latin typeface="Calibri" panose="020F0502020204030204" pitchFamily="34" charset="0"/>
                <a:cs typeface="Avenir LT Std 55 Roman"/>
              </a:rPr>
              <a:t>CONCERNENT</a:t>
            </a:r>
            <a:r>
              <a:rPr lang="fr-FR" sz="1200" b="1" kern="0" dirty="0" smtClean="0">
                <a:solidFill>
                  <a:srgbClr val="C2272B"/>
                </a:solidFill>
                <a:latin typeface="Calibri" panose="020F0502020204030204" pitchFamily="34" charset="0"/>
                <a:cs typeface="Avenir LT Std 55 Roman"/>
              </a:rPr>
              <a:t> </a:t>
            </a:r>
            <a:r>
              <a:rPr sz="1200" b="1" kern="0" dirty="0" smtClean="0">
                <a:solidFill>
                  <a:srgbClr val="C2272B"/>
                </a:solidFill>
                <a:latin typeface="Calibri" panose="020F0502020204030204" pitchFamily="34" charset="0"/>
                <a:cs typeface="Avenir LT Std 55 Roman"/>
              </a:rPr>
              <a:t>:</a:t>
            </a:r>
            <a:endParaRPr sz="1200" kern="0" dirty="0">
              <a:latin typeface="Calibri" panose="020F0502020204030204" pitchFamily="34" charset="0"/>
              <a:cs typeface="Avenir LT Std 55 Roman"/>
            </a:endParaRPr>
          </a:p>
          <a:p>
            <a:pPr marL="12700" marR="5080">
              <a:lnSpc>
                <a:spcPts val="1300"/>
              </a:lnSpc>
              <a:spcBef>
                <a:spcPts val="135"/>
              </a:spcBef>
              <a:buChar char="•"/>
              <a:tabLst>
                <a:tab pos="203200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Les demandes de révision d’en-  tretien professionnel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5080">
              <a:lnSpc>
                <a:spcPts val="1300"/>
              </a:lnSpc>
              <a:buChar char="•"/>
              <a:tabLst>
                <a:tab pos="203200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Les demandes de temps </a:t>
            </a:r>
            <a:r>
              <a:rPr sz="1200" b="0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partiel</a:t>
            </a: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, en cas de refus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>
              <a:lnSpc>
                <a:spcPts val="1280"/>
              </a:lnSpc>
              <a:buChar char="•"/>
              <a:tabLst>
                <a:tab pos="203200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Les demandes de télétravail,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5300" y="5453686"/>
            <a:ext cx="4022090" cy="1874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en cas de refus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5080">
              <a:lnSpc>
                <a:spcPts val="1300"/>
              </a:lnSpc>
              <a:spcBef>
                <a:spcPts val="90"/>
              </a:spcBef>
              <a:buChar char="•"/>
              <a:tabLst>
                <a:tab pos="203200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Les demandes de formation professionnelle, en cas de  refus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>
              <a:lnSpc>
                <a:spcPts val="1210"/>
              </a:lnSpc>
              <a:buChar char="•"/>
              <a:tabLst>
                <a:tab pos="203200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Les procédures de licenciement et de reclassement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>
              <a:lnSpc>
                <a:spcPts val="1300"/>
              </a:lnSpc>
              <a:buChar char="•"/>
              <a:tabLst>
                <a:tab pos="203200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Les procédures disciplinaires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5080" algn="just">
              <a:lnSpc>
                <a:spcPts val="1300"/>
              </a:lnSpc>
              <a:spcBef>
                <a:spcPts val="90"/>
              </a:spcBef>
              <a:buChar char="•"/>
              <a:tabLst>
                <a:tab pos="203200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Le droit syndical : obligation de consultation sur les dé-  cisions individuelles relatives au non-renouvellement du  contrat des personnes investies d’un mandat syndical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 kern="0" dirty="0">
              <a:latin typeface="Calibri" panose="020F0502020204030204" pitchFamily="34" charset="0"/>
              <a:cs typeface="Times New Roman"/>
            </a:endParaRPr>
          </a:p>
          <a:p>
            <a:pPr marL="12700" marR="5080" algn="just">
              <a:lnSpc>
                <a:spcPts val="1300"/>
              </a:lnSpc>
              <a:spcBef>
                <a:spcPts val="5"/>
              </a:spcBef>
            </a:pPr>
            <a:r>
              <a:rPr sz="12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Le résultat du scrutin déterminera également le nombre  de représentant.e.s CGT au Conseil de Discipline et au  Conseil de Discipline de Recours régional.</a:t>
            </a:r>
            <a:endParaRPr sz="1200" kern="0" dirty="0">
              <a:latin typeface="Calibri" panose="020F0502020204030204" pitchFamily="34" charset="0"/>
              <a:cs typeface="Avenir LT Std 65 Mediu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5300" y="7556500"/>
            <a:ext cx="402145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175" dirty="0">
                <a:solidFill>
                  <a:srgbClr val="231F20"/>
                </a:solidFill>
                <a:cs typeface="Avenir LT Std 55 Roman"/>
              </a:rPr>
              <a:t>VOTER </a:t>
            </a:r>
            <a:r>
              <a:rPr sz="4000" b="1" spc="175" dirty="0" smtClean="0">
                <a:solidFill>
                  <a:srgbClr val="231F20"/>
                </a:solidFill>
                <a:cs typeface="Avenir LT Std 55 Roman"/>
              </a:rPr>
              <a:t>CG</a:t>
            </a:r>
            <a:r>
              <a:rPr lang="fr-FR" sz="4000" b="1" spc="175" dirty="0" smtClean="0">
                <a:solidFill>
                  <a:srgbClr val="231F20"/>
                </a:solidFill>
                <a:cs typeface="Avenir LT Std 55 Roman"/>
              </a:rPr>
              <a:t>T </a:t>
            </a:r>
            <a:r>
              <a:rPr sz="4000" b="1" spc="140" dirty="0" smtClean="0">
                <a:solidFill>
                  <a:srgbClr val="231F20"/>
                </a:solidFill>
                <a:cs typeface="Avenir LT Std 55 Roman"/>
              </a:rPr>
              <a:t>C’EST</a:t>
            </a:r>
            <a:endParaRPr sz="4000" dirty="0">
              <a:cs typeface="Avenir LT Std 55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3011" y="8051803"/>
            <a:ext cx="4023995" cy="53540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1905">
              <a:lnSpc>
                <a:spcPts val="1300"/>
              </a:lnSpc>
            </a:pPr>
            <a:r>
              <a:rPr lang="fr-FR" sz="1300" b="1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donner aux </a:t>
            </a:r>
            <a:r>
              <a:rPr lang="fr-FR" sz="1300" b="1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futur.e.s</a:t>
            </a:r>
            <a:r>
              <a:rPr lang="fr-FR" sz="1300" b="1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</a:t>
            </a:r>
            <a:r>
              <a:rPr lang="fr-FR" sz="1300" b="1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élu.e.s</a:t>
            </a:r>
            <a:r>
              <a:rPr lang="fr-FR" sz="1300" b="1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les moyens de défendre les  droits et les intérêts de </a:t>
            </a:r>
            <a:r>
              <a:rPr lang="fr-FR" sz="1300" b="1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tou.te.s</a:t>
            </a:r>
            <a:r>
              <a:rPr lang="fr-FR" sz="1300" b="1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les  </a:t>
            </a:r>
            <a:r>
              <a:rPr lang="fr-FR" sz="1300" b="1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agent.e.s</a:t>
            </a:r>
            <a:r>
              <a:rPr lang="fr-FR" sz="1300" b="1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</a:t>
            </a:r>
            <a:r>
              <a:rPr lang="fr-FR" sz="1300" b="1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contractuel.le.s</a:t>
            </a:r>
            <a:r>
              <a:rPr lang="fr-FR" sz="1300" b="1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pour un meilleur service  public.</a:t>
            </a:r>
            <a:endParaRPr lang="fr-FR" sz="1300" b="1" kern="0" dirty="0">
              <a:latin typeface="Calibri" panose="020F0502020204030204" pitchFamily="34" charset="0"/>
              <a:cs typeface="Avenir LT Std 65 Medium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1555" algn="l"/>
                <a:tab pos="3837304" algn="l"/>
              </a:tabLst>
            </a:pPr>
            <a:r>
              <a:rPr dirty="0">
                <a:latin typeface="+mn-lt"/>
              </a:rPr>
              <a:t> 	CCP	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726203" y="4254503"/>
            <a:ext cx="2595880" cy="53035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252095">
              <a:lnSpc>
                <a:spcPts val="1300"/>
              </a:lnSpc>
              <a:spcBef>
                <a:spcPts val="260"/>
              </a:spcBef>
            </a:pPr>
            <a:r>
              <a:rPr sz="1300" b="1" kern="0" dirty="0">
                <a:solidFill>
                  <a:srgbClr val="DA2128"/>
                </a:solidFill>
                <a:latin typeface="Calibri" panose="020F0502020204030204" pitchFamily="34" charset="0"/>
                <a:cs typeface="Avenir LT Std 55 Roman"/>
              </a:rPr>
              <a:t>EN CHOISISSANT LA LISTE CGT,  NOUS NOUS DONNONS  DAVANTAGE DE FORCE </a:t>
            </a:r>
            <a:r>
              <a:rPr sz="13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pour</a:t>
            </a:r>
            <a:endParaRPr sz="1300" b="1" kern="0" dirty="0">
              <a:latin typeface="Calibri" panose="020F0502020204030204" pitchFamily="34" charset="0"/>
              <a:cs typeface="Avenir LT Std 55 Roman"/>
            </a:endParaRPr>
          </a:p>
          <a:p>
            <a:pPr marL="12700" marR="52069">
              <a:lnSpc>
                <a:spcPts val="1300"/>
              </a:lnSpc>
            </a:pPr>
            <a:r>
              <a:rPr sz="13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garantir les droits contractuels  individuels, </a:t>
            </a:r>
            <a:r>
              <a:rPr sz="1300" b="1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lutter</a:t>
            </a:r>
            <a:r>
              <a:rPr lang="fr-FR" sz="13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 </a:t>
            </a:r>
            <a:r>
              <a:rPr lang="fr-FR" sz="1300" b="1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contre la </a:t>
            </a:r>
            <a:endParaRPr lang="fr-FR" sz="1300" b="1" kern="0" dirty="0" smtClean="0">
              <a:solidFill>
                <a:srgbClr val="231F20"/>
              </a:solidFill>
              <a:latin typeface="Calibri" panose="020F0502020204030204" pitchFamily="34" charset="0"/>
              <a:cs typeface="Avenir LT Std 55 Roman"/>
            </a:endParaRPr>
          </a:p>
          <a:p>
            <a:pPr marL="12700" marR="52069">
              <a:lnSpc>
                <a:spcPts val="1300"/>
              </a:lnSpc>
            </a:pPr>
            <a:r>
              <a:rPr sz="1300" b="1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précarité</a:t>
            </a:r>
            <a:r>
              <a:rPr sz="1300" b="1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 </a:t>
            </a:r>
            <a:r>
              <a:rPr sz="1300" b="1" kern="0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et gagner de nouveaux droits au  niveau national</a:t>
            </a:r>
            <a:endParaRPr sz="1300" b="1" kern="0" dirty="0">
              <a:latin typeface="Calibri" panose="020F0502020204030204" pitchFamily="34" charset="0"/>
              <a:cs typeface="Avenir LT Std 55 Roman"/>
            </a:endParaRPr>
          </a:p>
          <a:p>
            <a:pPr marL="12700">
              <a:lnSpc>
                <a:spcPts val="1210"/>
              </a:lnSpc>
              <a:buChar char="•"/>
              <a:tabLst>
                <a:tab pos="1911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réalisation d’un plan de titulari-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26670">
              <a:lnSpc>
                <a:spcPct val="90100"/>
              </a:lnSpc>
              <a:spcBef>
                <a:spcPts val="75"/>
              </a:spcBef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sation et de déprécarisation à la  hauteur des enjeux, y compris pour  tous les </a:t>
            </a:r>
            <a:r>
              <a:rPr sz="1200" b="0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«</a:t>
            </a:r>
            <a:r>
              <a:rPr sz="1200" b="0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contrats</a:t>
            </a:r>
            <a:r>
              <a:rPr sz="1200" b="0" kern="0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 </a:t>
            </a: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aidés », notamment  les PEC (Parcours </a:t>
            </a:r>
            <a:r>
              <a:rPr sz="1200" b="0" kern="0" dirty="0" err="1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Emploi</a:t>
            </a: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 </a:t>
            </a:r>
            <a:r>
              <a:rPr sz="1200" b="0" kern="0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Compétences</a:t>
            </a: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)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372745">
              <a:lnSpc>
                <a:spcPts val="1290"/>
              </a:lnSpc>
              <a:spcBef>
                <a:spcPts val="35"/>
              </a:spcBef>
              <a:buChar char="•"/>
              <a:tabLst>
                <a:tab pos="1911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création massive d’emplois  statutaires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174625">
              <a:lnSpc>
                <a:spcPts val="1290"/>
              </a:lnSpc>
              <a:spcBef>
                <a:spcPts val="20"/>
              </a:spcBef>
              <a:buChar char="•"/>
              <a:tabLst>
                <a:tab pos="1911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création des cadres d’emplois  nécessaires pour les missions nou-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>
              <a:lnSpc>
                <a:spcPts val="1215"/>
              </a:lnSpc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velles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>
              <a:lnSpc>
                <a:spcPts val="1305"/>
              </a:lnSpc>
              <a:buChar char="•"/>
              <a:tabLst>
                <a:tab pos="1911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revendication pour les 32 heures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166370">
              <a:lnSpc>
                <a:spcPct val="90000"/>
              </a:lnSpc>
              <a:spcBef>
                <a:spcPts val="75"/>
              </a:spcBef>
              <a:buChar char="•"/>
              <a:tabLst>
                <a:tab pos="1911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La mise en œuvre de l’égalité  professionnelle entre les femmes et  les hommes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>
              <a:lnSpc>
                <a:spcPts val="1305"/>
              </a:lnSpc>
              <a:buChar char="•"/>
              <a:tabLst>
                <a:tab pos="1911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L’établissement d’un vrai droit et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10160">
              <a:lnSpc>
                <a:spcPct val="100000"/>
              </a:lnSpc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accès à la formation professionnelle  avec un financement porté à 3 % pour  le CNFPT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100965">
              <a:lnSpc>
                <a:spcPct val="100000"/>
              </a:lnSpc>
              <a:buChar char="•"/>
              <a:tabLst>
                <a:tab pos="1911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L’accès pour toutes et tous à la  Fonction publique sans condition de  nationalité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  <a:p>
            <a:pPr marL="12700" marR="166370">
              <a:lnSpc>
                <a:spcPct val="100000"/>
              </a:lnSpc>
              <a:buChar char="•"/>
              <a:tabLst>
                <a:tab pos="191135" algn="l"/>
              </a:tabLst>
            </a:pPr>
            <a:r>
              <a:rPr sz="1200" b="0" kern="0" dirty="0">
                <a:solidFill>
                  <a:srgbClr val="231F20"/>
                </a:solidFill>
                <a:latin typeface="Calibri" panose="020F0502020204030204" pitchFamily="34" charset="0"/>
                <a:cs typeface="Avenir LT Std 35 Light"/>
              </a:rPr>
              <a:t>Revendication d’une négociation  salariale collective</a:t>
            </a:r>
            <a:endParaRPr sz="1200" kern="0" dirty="0">
              <a:latin typeface="Calibri" panose="020F0502020204030204" pitchFamily="34" charset="0"/>
              <a:cs typeface="Avenir LT Std 35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63997" y="3492005"/>
            <a:ext cx="1827530" cy="597598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58419" rIns="0" bIns="0" rtlCol="0">
            <a:spAutoFit/>
          </a:bodyPr>
          <a:lstStyle/>
          <a:p>
            <a:pPr marL="229235" marR="198755" indent="107314">
              <a:lnSpc>
                <a:spcPts val="1400"/>
              </a:lnSpc>
              <a:spcBef>
                <a:spcPts val="459"/>
              </a:spcBef>
            </a:pPr>
            <a:r>
              <a:rPr sz="1400" b="1" dirty="0">
                <a:solidFill>
                  <a:srgbClr val="231F20"/>
                </a:solidFill>
                <a:cs typeface="Avenir LT Std 55 Roman"/>
              </a:rPr>
              <a:t>JE VOTE </a:t>
            </a:r>
            <a:r>
              <a:rPr sz="1400" b="1" spc="-40" dirty="0">
                <a:solidFill>
                  <a:srgbClr val="231F20"/>
                </a:solidFill>
                <a:cs typeface="Avenir LT Std 55 Roman"/>
              </a:rPr>
              <a:t>CGT,  </a:t>
            </a:r>
            <a:r>
              <a:rPr sz="1400" b="1" dirty="0">
                <a:solidFill>
                  <a:srgbClr val="231F20"/>
                </a:solidFill>
                <a:cs typeface="Avenir LT Std 55 Roman"/>
              </a:rPr>
              <a:t>C’EST</a:t>
            </a:r>
            <a:r>
              <a:rPr sz="1400" b="1" spc="-85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400" b="1" dirty="0">
                <a:solidFill>
                  <a:srgbClr val="231F20"/>
                </a:solidFill>
                <a:cs typeface="Avenir LT Std 55 Roman"/>
              </a:rPr>
              <a:t>EFFICACE  AU QUOTIDIEN</a:t>
            </a:r>
            <a:r>
              <a:rPr sz="1400" b="1" spc="-340" dirty="0">
                <a:solidFill>
                  <a:srgbClr val="231F20"/>
                </a:solidFill>
                <a:cs typeface="Avenir LT Std 55 Roman"/>
              </a:rPr>
              <a:t> </a:t>
            </a:r>
            <a:r>
              <a:rPr sz="1200" b="1" dirty="0">
                <a:solidFill>
                  <a:srgbClr val="231F20"/>
                </a:solidFill>
                <a:cs typeface="Avenir LT Std 55 Roman"/>
              </a:rPr>
              <a:t>!</a:t>
            </a:r>
            <a:endParaRPr sz="1200">
              <a:cs typeface="Avenir LT Std 55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0586" y="1250950"/>
            <a:ext cx="3832860" cy="417422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5"/>
              </a:spcBef>
            </a:pPr>
            <a:r>
              <a:rPr sz="2000" b="0" dirty="0">
                <a:solidFill>
                  <a:srgbClr val="231F20"/>
                </a:solidFill>
                <a:cs typeface="Avenir LT Std 35 Light"/>
              </a:rPr>
              <a:t>Commission consultative</a:t>
            </a:r>
            <a:r>
              <a:rPr sz="2000" b="0" spc="-9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sz="2000" b="0" spc="-5" dirty="0" err="1" smtClean="0">
                <a:solidFill>
                  <a:srgbClr val="231F20"/>
                </a:solidFill>
                <a:cs typeface="Avenir LT Std 35 Light"/>
              </a:rPr>
              <a:t>paritaire</a:t>
            </a:r>
            <a:endParaRPr sz="2000" dirty="0">
              <a:cs typeface="Avenir LT Std 35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73011" y="1668372"/>
            <a:ext cx="4184650" cy="884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ts val="1285"/>
              </a:lnSpc>
              <a:spcBef>
                <a:spcPts val="100"/>
              </a:spcBef>
            </a:pP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POUR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TOUS LES </a:t>
            </a:r>
            <a:r>
              <a:rPr sz="1300" b="1" spc="-40" dirty="0">
                <a:solidFill>
                  <a:srgbClr val="C2272B"/>
                </a:solidFill>
                <a:cs typeface="Avenir LT Std 55 Roman"/>
              </a:rPr>
              <a:t>AGENT.E.S</a:t>
            </a:r>
            <a:r>
              <a:rPr sz="1300" b="1" spc="25" dirty="0">
                <a:solidFill>
                  <a:srgbClr val="C2272B"/>
                </a:solidFill>
                <a:cs typeface="Avenir LT Std 55 Roman"/>
              </a:rPr>
              <a:t>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CONTRACTUEL.LE.S</a:t>
            </a:r>
            <a:endParaRPr sz="1300" b="1" dirty="0">
              <a:cs typeface="Avenir LT Std 55 Roman"/>
            </a:endParaRPr>
          </a:p>
          <a:p>
            <a:pPr marL="12700">
              <a:lnSpc>
                <a:spcPts val="1280"/>
              </a:lnSpc>
            </a:pP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LE 6 DÉCEMBRE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2018,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NOUS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ÉLIRONS,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POUR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LA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1</a:t>
            </a:r>
            <a:r>
              <a:rPr sz="1300" b="1" spc="-30" baseline="31746" dirty="0">
                <a:solidFill>
                  <a:srgbClr val="C2272B"/>
                </a:solidFill>
                <a:cs typeface="Avenir LT Std 55 Roman"/>
              </a:rPr>
              <a:t>ÈRE</a:t>
            </a:r>
            <a:r>
              <a:rPr sz="1300" b="1" spc="127" baseline="31746" dirty="0">
                <a:solidFill>
                  <a:srgbClr val="C2272B"/>
                </a:solidFill>
                <a:cs typeface="Avenir LT Std 55 Roman"/>
              </a:rPr>
              <a:t> </a:t>
            </a:r>
            <a:r>
              <a:rPr sz="1300" b="1" spc="-20" dirty="0">
                <a:solidFill>
                  <a:srgbClr val="C2272B"/>
                </a:solidFill>
                <a:cs typeface="Avenir LT Std 55 Roman"/>
              </a:rPr>
              <a:t>FOIS,</a:t>
            </a:r>
            <a:endParaRPr sz="1300" b="1" dirty="0">
              <a:cs typeface="Avenir LT Std 55 Roman"/>
            </a:endParaRPr>
          </a:p>
          <a:p>
            <a:pPr marL="29209" marR="1005205" indent="-17145">
              <a:lnSpc>
                <a:spcPts val="1440"/>
              </a:lnSpc>
              <a:spcBef>
                <a:spcPts val="45"/>
              </a:spcBef>
            </a:pP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NOS </a:t>
            </a:r>
            <a:r>
              <a:rPr sz="1300" b="1" spc="-40" dirty="0">
                <a:solidFill>
                  <a:srgbClr val="C2272B"/>
                </a:solidFill>
                <a:cs typeface="Avenir LT Std 55 Roman"/>
              </a:rPr>
              <a:t>REPRÉSENTANT.E.S </a:t>
            </a:r>
            <a:r>
              <a:rPr sz="1300" b="1" spc="-30" dirty="0">
                <a:solidFill>
                  <a:srgbClr val="C2272B"/>
                </a:solidFill>
                <a:cs typeface="Avenir LT Std 55 Roman"/>
              </a:rPr>
              <a:t>À </a:t>
            </a:r>
            <a:r>
              <a:rPr sz="1300" b="1" spc="-25" dirty="0">
                <a:solidFill>
                  <a:srgbClr val="C2272B"/>
                </a:solidFill>
                <a:cs typeface="Avenir LT Std 55 Roman"/>
              </a:rPr>
              <a:t>LA COMMISSION </a:t>
            </a:r>
            <a:r>
              <a:rPr lang="fr-FR" sz="1300" b="1" spc="-55" dirty="0" smtClean="0">
                <a:solidFill>
                  <a:srgbClr val="C2272B"/>
                </a:solidFill>
                <a:cs typeface="Avenir LT Std 55 Roman"/>
              </a:rPr>
              <a:t>CONSULTATIVE </a:t>
            </a:r>
            <a:r>
              <a:rPr lang="fr-FR" sz="1300" b="1" spc="-45" dirty="0" smtClean="0">
                <a:solidFill>
                  <a:srgbClr val="C2272B"/>
                </a:solidFill>
                <a:cs typeface="Avenir LT Std 55 Roman"/>
              </a:rPr>
              <a:t>PARITAIRE</a:t>
            </a:r>
            <a:r>
              <a:rPr lang="fr-FR" sz="1300" b="1" spc="15" dirty="0" smtClean="0">
                <a:solidFill>
                  <a:srgbClr val="C2272B"/>
                </a:solidFill>
                <a:cs typeface="Avenir LT Std 55 Roman"/>
              </a:rPr>
              <a:t> </a:t>
            </a:r>
            <a:r>
              <a:rPr lang="fr-FR" sz="1300" b="1" spc="-20" dirty="0" smtClean="0">
                <a:solidFill>
                  <a:srgbClr val="C2272B"/>
                </a:solidFill>
                <a:cs typeface="Avenir LT Std 55 Roman"/>
              </a:rPr>
              <a:t>(CCP)</a:t>
            </a:r>
            <a:endParaRPr lang="fr-FR" sz="1300" b="1" dirty="0" smtClean="0">
              <a:cs typeface="Avenir LT Std 55 Roman"/>
            </a:endParaRPr>
          </a:p>
          <a:p>
            <a:pPr marL="29209" marR="1005205" indent="-17145">
              <a:lnSpc>
                <a:spcPts val="1440"/>
              </a:lnSpc>
              <a:spcBef>
                <a:spcPts val="45"/>
              </a:spcBef>
            </a:pPr>
            <a:r>
              <a:rPr sz="1300" b="1" spc="-40" dirty="0" smtClean="0">
                <a:solidFill>
                  <a:srgbClr val="EEEEED"/>
                </a:solidFill>
                <a:cs typeface="Avenir LT Std 55 Roman"/>
              </a:rPr>
              <a:t>CATÉGORIE</a:t>
            </a:r>
            <a:r>
              <a:rPr sz="1300" b="1" spc="-10" dirty="0" smtClean="0">
                <a:solidFill>
                  <a:srgbClr val="EEEEED"/>
                </a:solidFill>
                <a:cs typeface="Avenir LT Std 55 Roman"/>
              </a:rPr>
              <a:t> </a:t>
            </a:r>
            <a:r>
              <a:rPr sz="1300" b="1" spc="-25" dirty="0">
                <a:solidFill>
                  <a:srgbClr val="EEEEED"/>
                </a:solidFill>
                <a:cs typeface="Avenir LT Std 55 Roman"/>
              </a:rPr>
              <a:t>C</a:t>
            </a:r>
            <a:endParaRPr sz="1300" b="1" dirty="0">
              <a:cs typeface="Avenir LT Std 55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1152805" cy="12875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13"/>
          <p:cNvSpPr txBox="1"/>
          <p:nvPr>
            <p:custDataLst>
              <p:tags r:id="rId1"/>
            </p:custDataLst>
          </p:nvPr>
        </p:nvSpPr>
        <p:spPr>
          <a:xfrm rot="300000">
            <a:off x="3403856" y="2452228"/>
            <a:ext cx="1633829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ATTENTION,</a:t>
            </a:r>
          </a:p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Ce document</a:t>
            </a:r>
            <a:endParaRPr lang="fr-FR" dirty="0">
              <a:latin typeface="Calibri" panose="020F0502020204030204" pitchFamily="34" charset="0"/>
              <a:cs typeface="Avenir LT Std 65 Medium"/>
            </a:endParaRPr>
          </a:p>
          <a:p>
            <a:pPr algn="ctr">
              <a:lnSpc>
                <a:spcPts val="1500"/>
              </a:lnSpc>
            </a:pP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n’est pas un bulletin de vote !</a:t>
            </a:r>
          </a:p>
        </p:txBody>
      </p:sp>
      <p:pic>
        <p:nvPicPr>
          <p:cNvPr id="43" name="Image 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64" y="3643188"/>
            <a:ext cx="1551937" cy="1709844"/>
          </a:xfrm>
          <a:prstGeom prst="rect">
            <a:avLst/>
          </a:prstGeom>
        </p:spPr>
      </p:pic>
      <p:sp>
        <p:nvSpPr>
          <p:cNvPr id="44" name="object 392"/>
          <p:cNvSpPr/>
          <p:nvPr>
            <p:custDataLst>
              <p:tags r:id="rId3"/>
            </p:custDataLst>
          </p:nvPr>
        </p:nvSpPr>
        <p:spPr>
          <a:xfrm>
            <a:off x="0" y="9736201"/>
            <a:ext cx="7560309" cy="956310"/>
          </a:xfrm>
          <a:custGeom>
            <a:avLst/>
            <a:gdLst/>
            <a:ahLst/>
            <a:cxnLst/>
            <a:rect l="l" t="t" r="r" b="b"/>
            <a:pathLst>
              <a:path w="7560309" h="956309">
                <a:moveTo>
                  <a:pt x="0" y="955801"/>
                </a:moveTo>
                <a:lnTo>
                  <a:pt x="7559992" y="955801"/>
                </a:lnTo>
                <a:lnTo>
                  <a:pt x="7559992" y="0"/>
                </a:lnTo>
                <a:lnTo>
                  <a:pt x="0" y="0"/>
                </a:lnTo>
                <a:lnTo>
                  <a:pt x="0" y="955801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45" name="object 393"/>
          <p:cNvSpPr/>
          <p:nvPr>
            <p:custDataLst>
              <p:tags r:id="rId4"/>
            </p:custDataLst>
          </p:nvPr>
        </p:nvSpPr>
        <p:spPr>
          <a:xfrm>
            <a:off x="0" y="9736201"/>
            <a:ext cx="7380605" cy="257810"/>
          </a:xfrm>
          <a:custGeom>
            <a:avLst/>
            <a:gdLst/>
            <a:ahLst/>
            <a:cxnLst/>
            <a:rect l="l" t="t" r="r" b="b"/>
            <a:pathLst>
              <a:path w="7380605" h="257809">
                <a:moveTo>
                  <a:pt x="0" y="257403"/>
                </a:moveTo>
                <a:lnTo>
                  <a:pt x="7379995" y="257403"/>
                </a:lnTo>
                <a:lnTo>
                  <a:pt x="7379995" y="0"/>
                </a:lnTo>
                <a:lnTo>
                  <a:pt x="0" y="0"/>
                </a:lnTo>
                <a:lnTo>
                  <a:pt x="0" y="257403"/>
                </a:lnTo>
                <a:close/>
              </a:path>
            </a:pathLst>
          </a:custGeom>
          <a:solidFill>
            <a:srgbClr val="C2272B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46" name="object 457"/>
          <p:cNvSpPr txBox="1"/>
          <p:nvPr>
            <p:custDataLst>
              <p:tags r:id="rId5"/>
            </p:custDataLst>
          </p:nvPr>
        </p:nvSpPr>
        <p:spPr>
          <a:xfrm>
            <a:off x="279349" y="9736201"/>
            <a:ext cx="7138034" cy="270587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ts val="2095"/>
              </a:lnSpc>
              <a:spcBef>
                <a:spcPts val="10"/>
              </a:spcBef>
            </a:pPr>
            <a:r>
              <a:rPr sz="2000" b="1" spc="-60" dirty="0">
                <a:solidFill>
                  <a:srgbClr val="FFFFFF"/>
                </a:solidFill>
                <a:cs typeface="Avenir LT Std 65 Medium"/>
              </a:rPr>
              <a:t>PAS </a:t>
            </a:r>
            <a:r>
              <a:rPr sz="2000" b="1" dirty="0">
                <a:solidFill>
                  <a:srgbClr val="FFFFFF"/>
                </a:solidFill>
                <a:cs typeface="Avenir LT Std 65 Medium"/>
              </a:rPr>
              <a:t>D’ACQUIS SOCIAUX SANS CONQUÊTES SYNDICALES</a:t>
            </a:r>
            <a:r>
              <a:rPr sz="2000" b="1" spc="-330" dirty="0">
                <a:solidFill>
                  <a:srgbClr val="FFFFFF"/>
                </a:solidFill>
                <a:cs typeface="Avenir LT Std 65 Medium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Avenir LT Std 65 Medium"/>
              </a:rPr>
              <a:t>!</a:t>
            </a:r>
            <a:r>
              <a:rPr lang="fr-FR" sz="2000" dirty="0">
                <a:cs typeface="Avenir LT Std 65 Medium"/>
              </a:rPr>
              <a:t>	</a:t>
            </a:r>
            <a:endParaRPr sz="2000" dirty="0">
              <a:cs typeface="Avenir LT Std 55 Roman"/>
            </a:endParaRPr>
          </a:p>
        </p:txBody>
      </p:sp>
      <p:sp>
        <p:nvSpPr>
          <p:cNvPr id="47" name="object 458"/>
          <p:cNvSpPr txBox="1">
            <a:spLocks noGrp="1"/>
          </p:cNvSpPr>
          <p:nvPr>
            <p:ph type="dt" sz="half" idx="6"/>
            <p:custDataLst>
              <p:tags r:id="rId6"/>
            </p:custDataLst>
          </p:nvPr>
        </p:nvSpPr>
        <p:spPr>
          <a:xfrm>
            <a:off x="277075" y="10071100"/>
            <a:ext cx="4128135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60"/>
              </a:lnSpc>
            </a:pPr>
            <a:r>
              <a:rPr sz="2800" b="1" spc="-35" dirty="0">
                <a:solidFill>
                  <a:schemeClr val="tx1"/>
                </a:solidFill>
                <a:latin typeface="+mn-lt"/>
              </a:rPr>
              <a:t>LE </a:t>
            </a:r>
            <a:r>
              <a:rPr sz="2800" b="1" spc="-90" dirty="0">
                <a:solidFill>
                  <a:schemeClr val="tx1"/>
                </a:solidFill>
                <a:latin typeface="+mn-lt"/>
              </a:rPr>
              <a:t>JEUDI </a:t>
            </a:r>
            <a:r>
              <a:rPr sz="2800" b="1" spc="-95" dirty="0">
                <a:solidFill>
                  <a:schemeClr val="tx1"/>
                </a:solidFill>
                <a:latin typeface="+mn-lt"/>
              </a:rPr>
              <a:t>6 </a:t>
            </a:r>
            <a:r>
              <a:rPr sz="2800" b="1" spc="-110" dirty="0">
                <a:solidFill>
                  <a:schemeClr val="tx1"/>
                </a:solidFill>
                <a:latin typeface="+mn-lt"/>
              </a:rPr>
              <a:t>DÉCEMBRE</a:t>
            </a:r>
            <a:r>
              <a:rPr sz="2800" b="1" spc="-145" dirty="0">
                <a:solidFill>
                  <a:schemeClr val="tx1"/>
                </a:solidFill>
                <a:latin typeface="+mn-lt"/>
              </a:rPr>
              <a:t> </a:t>
            </a:r>
            <a:r>
              <a:rPr sz="2800" b="1" spc="-95" dirty="0">
                <a:solidFill>
                  <a:schemeClr val="tx1"/>
                </a:solidFill>
                <a:latin typeface="+mn-lt"/>
              </a:rPr>
              <a:t>2018</a:t>
            </a:r>
            <a:endParaRPr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8" name="object 459"/>
          <p:cNvSpPr txBox="1">
            <a:spLocks noGrp="1"/>
          </p:cNvSpPr>
          <p:nvPr>
            <p:ph type="ftr" sz="quarter" idx="5"/>
            <p:custDataLst>
              <p:tags r:id="rId7"/>
            </p:custDataLst>
          </p:nvPr>
        </p:nvSpPr>
        <p:spPr>
          <a:xfrm>
            <a:off x="4069740" y="10026142"/>
            <a:ext cx="3188352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lang="fr-FR" sz="2200" b="1" spc="-100" dirty="0">
                <a:solidFill>
                  <a:srgbClr val="FF0000"/>
                </a:solidFill>
                <a:latin typeface="+mn-lt"/>
              </a:rPr>
              <a:t>UN </a:t>
            </a:r>
            <a:r>
              <a:rPr lang="fr-FR" sz="2200" b="1" spc="-80" dirty="0">
                <a:solidFill>
                  <a:srgbClr val="FF0000"/>
                </a:solidFill>
                <a:latin typeface="+mn-lt"/>
              </a:rPr>
              <a:t>SEUL </a:t>
            </a:r>
            <a:r>
              <a:rPr lang="fr-FR" sz="2200" b="1" spc="-90" dirty="0">
                <a:solidFill>
                  <a:srgbClr val="FF0000"/>
                </a:solidFill>
                <a:latin typeface="+mn-lt"/>
              </a:rPr>
              <a:t>TOUR DE</a:t>
            </a:r>
            <a:r>
              <a:rPr lang="fr-FR" sz="2200" b="1" spc="75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2200" b="1" spc="-80" dirty="0">
                <a:solidFill>
                  <a:srgbClr val="FF0000"/>
                </a:solidFill>
                <a:latin typeface="+mn-lt"/>
              </a:rPr>
              <a:t>SCRUTIN</a:t>
            </a:r>
            <a:endParaRPr lang="fr-FR" sz="2200" b="1" dirty="0">
              <a:solidFill>
                <a:srgbClr val="FF0000"/>
              </a:solidFill>
              <a:latin typeface="+mn-lt"/>
            </a:endParaRPr>
          </a:p>
          <a:p>
            <a:pPr marL="12700">
              <a:lnSpc>
                <a:spcPts val="2150"/>
              </a:lnSpc>
            </a:pPr>
            <a:r>
              <a:rPr sz="2200" b="1" spc="30" dirty="0" smtClean="0">
                <a:solidFill>
                  <a:srgbClr val="FF0000"/>
                </a:solidFill>
                <a:latin typeface="+mn-lt"/>
              </a:rPr>
              <a:t>CHAQUE </a:t>
            </a:r>
            <a:r>
              <a:rPr sz="2200" b="1" spc="25" dirty="0">
                <a:solidFill>
                  <a:srgbClr val="FF0000"/>
                </a:solidFill>
                <a:latin typeface="+mn-lt"/>
              </a:rPr>
              <a:t>VOIX </a:t>
            </a:r>
            <a:r>
              <a:rPr sz="2200" b="1" spc="30" dirty="0">
                <a:solidFill>
                  <a:srgbClr val="FF0000"/>
                </a:solidFill>
                <a:latin typeface="+mn-lt"/>
              </a:rPr>
              <a:t>COMPTE</a:t>
            </a:r>
            <a:r>
              <a:rPr sz="2200" b="1" spc="-380" dirty="0">
                <a:solidFill>
                  <a:srgbClr val="FF0000"/>
                </a:solidFill>
                <a:latin typeface="+mn-lt"/>
              </a:rPr>
              <a:t> </a:t>
            </a:r>
            <a:r>
              <a:rPr sz="2200" b="1" spc="10" dirty="0">
                <a:solidFill>
                  <a:srgbClr val="FF0000"/>
                </a:solidFill>
                <a:latin typeface="+mn-lt"/>
              </a:rPr>
              <a:t>!</a:t>
            </a: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04" y="8594472"/>
            <a:ext cx="2327350" cy="1147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1056</Words>
  <Application>Microsoft Office PowerPoint</Application>
  <PresentationFormat>Personnalisé</PresentationFormat>
  <Paragraphs>126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Office Theme</vt:lpstr>
      <vt:lpstr>  CCP </vt:lpstr>
      <vt:lpstr>  CCP </vt:lpstr>
      <vt:lpstr>  CCP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CCP </dc:title>
  <cp:lastModifiedBy>COMMUNICATION CGT SERVICE PUBLIC</cp:lastModifiedBy>
  <cp:revision>6</cp:revision>
  <dcterms:created xsi:type="dcterms:W3CDTF">2018-07-27T14:06:43Z</dcterms:created>
  <dcterms:modified xsi:type="dcterms:W3CDTF">2018-07-27T14:33:57Z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2018-07-27T00:00:00Z</vt:filetime>
  </property>
  <property fmtid="{D5CDD505-2E9C-101B-9397-08002B2CF9AE}" pid="3" name="Creator">
    <vt:lpwstr>Adobe InDesign CC 13.1 (Windows)</vt:lpwstr>
  </property>
  <property fmtid="{D5CDD505-2E9C-101B-9397-08002B2CF9AE}" pid="4" name="LastSaved">
    <vt:filetime>2018-07-27T00:00:00Z</vt:filetime>
  </property>
</Properties>
</file>