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7556500" cy="10693400"/>
  <p:notesSz cx="6888163" cy="99853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2334" y="-822"/>
      </p:cViewPr>
      <p:guideLst>
        <p:guide orient="horz" pos="2880"/>
        <p:guide pos="2160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DA2128"/>
                </a:solidFill>
                <a:latin typeface="Avenir LT Std 55 Roman"/>
                <a:cs typeface="Avenir LT Std 55 Roman"/>
              </a:defRPr>
            </a:lvl1pPr>
          </a:lstStyle>
          <a:p>
            <a:pPr marL="12700">
              <a:lnSpc>
                <a:spcPts val="2150"/>
              </a:lnSpc>
            </a:pPr>
            <a:r>
              <a:rPr spc="30" dirty="0"/>
              <a:t>CHAQUE </a:t>
            </a:r>
            <a:r>
              <a:rPr spc="25" dirty="0"/>
              <a:t>VOIX </a:t>
            </a:r>
            <a:r>
              <a:rPr spc="30" dirty="0"/>
              <a:t>COMPTE</a:t>
            </a:r>
            <a:r>
              <a:rPr spc="-380" dirty="0"/>
              <a:t> </a:t>
            </a:r>
            <a:r>
              <a:rPr spc="10" dirty="0"/>
              <a:t>!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231F20"/>
                </a:solidFill>
                <a:latin typeface="Avenir LT Std 55 Roman"/>
                <a:cs typeface="Avenir LT Std 55 Roman"/>
              </a:defRPr>
            </a:lvl1pPr>
          </a:lstStyle>
          <a:p>
            <a:pPr marL="12700">
              <a:lnSpc>
                <a:spcPts val="3060"/>
              </a:lnSpc>
            </a:pPr>
            <a:r>
              <a:rPr sz="1800" spc="-35" dirty="0"/>
              <a:t>LE </a:t>
            </a:r>
            <a:r>
              <a:rPr spc="-90" dirty="0"/>
              <a:t>JEUDI </a:t>
            </a:r>
            <a:r>
              <a:rPr spc="-95" dirty="0"/>
              <a:t>6 </a:t>
            </a:r>
            <a:r>
              <a:rPr spc="-110" dirty="0"/>
              <a:t>DÉCEMBRE</a:t>
            </a:r>
            <a:r>
              <a:rPr spc="-145" dirty="0"/>
              <a:t> </a:t>
            </a:r>
            <a:r>
              <a:rPr spc="-95" dirty="0"/>
              <a:t>2018</a:t>
            </a:r>
            <a:endParaRPr sz="180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17994" y="2905722"/>
            <a:ext cx="1827530" cy="622935"/>
          </a:xfrm>
          <a:custGeom>
            <a:avLst/>
            <a:gdLst/>
            <a:ahLst/>
            <a:cxnLst/>
            <a:rect l="l" t="t" r="r" b="b"/>
            <a:pathLst>
              <a:path w="1827530" h="622935">
                <a:moveTo>
                  <a:pt x="0" y="622795"/>
                </a:moveTo>
                <a:lnTo>
                  <a:pt x="1826996" y="622795"/>
                </a:lnTo>
                <a:lnTo>
                  <a:pt x="1826996" y="0"/>
                </a:lnTo>
                <a:lnTo>
                  <a:pt x="0" y="0"/>
                </a:lnTo>
                <a:lnTo>
                  <a:pt x="0" y="622795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k object 17"/>
          <p:cNvSpPr/>
          <p:nvPr/>
        </p:nvSpPr>
        <p:spPr>
          <a:xfrm>
            <a:off x="1241591" y="2977466"/>
            <a:ext cx="81203" cy="1354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k object 18"/>
          <p:cNvSpPr/>
          <p:nvPr/>
        </p:nvSpPr>
        <p:spPr>
          <a:xfrm>
            <a:off x="1346823" y="2980640"/>
            <a:ext cx="86995" cy="126364"/>
          </a:xfrm>
          <a:custGeom>
            <a:avLst/>
            <a:gdLst/>
            <a:ahLst/>
            <a:cxnLst/>
            <a:rect l="l" t="t" r="r" b="b"/>
            <a:pathLst>
              <a:path w="86994" h="126364">
                <a:moveTo>
                  <a:pt x="0" y="125882"/>
                </a:moveTo>
                <a:lnTo>
                  <a:pt x="86588" y="125882"/>
                </a:lnTo>
                <a:lnTo>
                  <a:pt x="86588" y="105613"/>
                </a:lnTo>
                <a:lnTo>
                  <a:pt x="22402" y="105613"/>
                </a:lnTo>
                <a:lnTo>
                  <a:pt x="22402" y="71475"/>
                </a:lnTo>
                <a:lnTo>
                  <a:pt x="80187" y="71475"/>
                </a:lnTo>
                <a:lnTo>
                  <a:pt x="80187" y="51206"/>
                </a:lnTo>
                <a:lnTo>
                  <a:pt x="22402" y="51206"/>
                </a:lnTo>
                <a:lnTo>
                  <a:pt x="22402" y="20269"/>
                </a:lnTo>
                <a:lnTo>
                  <a:pt x="83388" y="20269"/>
                </a:lnTo>
                <a:lnTo>
                  <a:pt x="83388" y="0"/>
                </a:lnTo>
                <a:lnTo>
                  <a:pt x="0" y="0"/>
                </a:lnTo>
                <a:lnTo>
                  <a:pt x="0" y="125882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k object 19"/>
          <p:cNvSpPr/>
          <p:nvPr/>
        </p:nvSpPr>
        <p:spPr>
          <a:xfrm>
            <a:off x="1490331" y="2974265"/>
            <a:ext cx="476270" cy="1386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bk object 20"/>
          <p:cNvSpPr/>
          <p:nvPr/>
        </p:nvSpPr>
        <p:spPr>
          <a:xfrm>
            <a:off x="2028168" y="2974265"/>
            <a:ext cx="382395" cy="1578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bk object 21"/>
          <p:cNvSpPr/>
          <p:nvPr/>
        </p:nvSpPr>
        <p:spPr>
          <a:xfrm>
            <a:off x="1144337" y="3152065"/>
            <a:ext cx="484982" cy="1386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bk object 22"/>
          <p:cNvSpPr/>
          <p:nvPr/>
        </p:nvSpPr>
        <p:spPr>
          <a:xfrm>
            <a:off x="1694060" y="3158440"/>
            <a:ext cx="86995" cy="126364"/>
          </a:xfrm>
          <a:custGeom>
            <a:avLst/>
            <a:gdLst/>
            <a:ahLst/>
            <a:cxnLst/>
            <a:rect l="l" t="t" r="r" b="b"/>
            <a:pathLst>
              <a:path w="86994" h="126364">
                <a:moveTo>
                  <a:pt x="0" y="125882"/>
                </a:moveTo>
                <a:lnTo>
                  <a:pt x="86588" y="125882"/>
                </a:lnTo>
                <a:lnTo>
                  <a:pt x="86588" y="105613"/>
                </a:lnTo>
                <a:lnTo>
                  <a:pt x="22402" y="105613"/>
                </a:lnTo>
                <a:lnTo>
                  <a:pt x="22402" y="71475"/>
                </a:lnTo>
                <a:lnTo>
                  <a:pt x="80187" y="71475"/>
                </a:lnTo>
                <a:lnTo>
                  <a:pt x="80187" y="51206"/>
                </a:lnTo>
                <a:lnTo>
                  <a:pt x="22402" y="51206"/>
                </a:lnTo>
                <a:lnTo>
                  <a:pt x="22402" y="20269"/>
                </a:lnTo>
                <a:lnTo>
                  <a:pt x="83388" y="20269"/>
                </a:lnTo>
                <a:lnTo>
                  <a:pt x="83388" y="0"/>
                </a:lnTo>
                <a:lnTo>
                  <a:pt x="0" y="0"/>
                </a:lnTo>
                <a:lnTo>
                  <a:pt x="0" y="125882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bk object 23"/>
          <p:cNvSpPr/>
          <p:nvPr/>
        </p:nvSpPr>
        <p:spPr>
          <a:xfrm>
            <a:off x="1802695" y="3158440"/>
            <a:ext cx="81280" cy="126364"/>
          </a:xfrm>
          <a:custGeom>
            <a:avLst/>
            <a:gdLst/>
            <a:ahLst/>
            <a:cxnLst/>
            <a:rect l="l" t="t" r="r" b="b"/>
            <a:pathLst>
              <a:path w="81280" h="126364">
                <a:moveTo>
                  <a:pt x="0" y="125882"/>
                </a:moveTo>
                <a:lnTo>
                  <a:pt x="22402" y="125882"/>
                </a:lnTo>
                <a:lnTo>
                  <a:pt x="22402" y="73609"/>
                </a:lnTo>
                <a:lnTo>
                  <a:pt x="77876" y="73609"/>
                </a:lnTo>
                <a:lnTo>
                  <a:pt x="77876" y="53340"/>
                </a:lnTo>
                <a:lnTo>
                  <a:pt x="22402" y="53340"/>
                </a:lnTo>
                <a:lnTo>
                  <a:pt x="22402" y="20269"/>
                </a:lnTo>
                <a:lnTo>
                  <a:pt x="81254" y="20269"/>
                </a:lnTo>
                <a:lnTo>
                  <a:pt x="81254" y="0"/>
                </a:lnTo>
                <a:lnTo>
                  <a:pt x="0" y="0"/>
                </a:lnTo>
                <a:lnTo>
                  <a:pt x="0" y="125882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bk object 24"/>
          <p:cNvSpPr/>
          <p:nvPr/>
        </p:nvSpPr>
        <p:spPr>
          <a:xfrm>
            <a:off x="1904750" y="3158440"/>
            <a:ext cx="81280" cy="126364"/>
          </a:xfrm>
          <a:custGeom>
            <a:avLst/>
            <a:gdLst/>
            <a:ahLst/>
            <a:cxnLst/>
            <a:rect l="l" t="t" r="r" b="b"/>
            <a:pathLst>
              <a:path w="81280" h="126364">
                <a:moveTo>
                  <a:pt x="0" y="125882"/>
                </a:moveTo>
                <a:lnTo>
                  <a:pt x="22402" y="125882"/>
                </a:lnTo>
                <a:lnTo>
                  <a:pt x="22402" y="73609"/>
                </a:lnTo>
                <a:lnTo>
                  <a:pt x="77876" y="73609"/>
                </a:lnTo>
                <a:lnTo>
                  <a:pt x="77876" y="53340"/>
                </a:lnTo>
                <a:lnTo>
                  <a:pt x="22402" y="53340"/>
                </a:lnTo>
                <a:lnTo>
                  <a:pt x="22402" y="20269"/>
                </a:lnTo>
                <a:lnTo>
                  <a:pt x="81254" y="20269"/>
                </a:lnTo>
                <a:lnTo>
                  <a:pt x="81254" y="0"/>
                </a:lnTo>
                <a:lnTo>
                  <a:pt x="0" y="0"/>
                </a:lnTo>
                <a:lnTo>
                  <a:pt x="0" y="125882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bk object 25"/>
          <p:cNvSpPr/>
          <p:nvPr/>
        </p:nvSpPr>
        <p:spPr>
          <a:xfrm>
            <a:off x="2006272" y="3158440"/>
            <a:ext cx="22860" cy="126364"/>
          </a:xfrm>
          <a:custGeom>
            <a:avLst/>
            <a:gdLst/>
            <a:ahLst/>
            <a:cxnLst/>
            <a:rect l="l" t="t" r="r" b="b"/>
            <a:pathLst>
              <a:path w="22860" h="126364">
                <a:moveTo>
                  <a:pt x="0" y="125882"/>
                </a:moveTo>
                <a:lnTo>
                  <a:pt x="22402" y="125882"/>
                </a:lnTo>
                <a:lnTo>
                  <a:pt x="22402" y="0"/>
                </a:lnTo>
                <a:lnTo>
                  <a:pt x="0" y="0"/>
                </a:lnTo>
                <a:lnTo>
                  <a:pt x="0" y="125882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bk object 26"/>
          <p:cNvSpPr/>
          <p:nvPr/>
        </p:nvSpPr>
        <p:spPr>
          <a:xfrm>
            <a:off x="2049477" y="3155240"/>
            <a:ext cx="113664" cy="132715"/>
          </a:xfrm>
          <a:custGeom>
            <a:avLst/>
            <a:gdLst/>
            <a:ahLst/>
            <a:cxnLst/>
            <a:rect l="l" t="t" r="r" b="b"/>
            <a:pathLst>
              <a:path w="113664" h="132714">
                <a:moveTo>
                  <a:pt x="110591" y="19913"/>
                </a:moveTo>
                <a:lnTo>
                  <a:pt x="100851" y="10726"/>
                </a:lnTo>
                <a:lnTo>
                  <a:pt x="90277" y="4556"/>
                </a:lnTo>
                <a:lnTo>
                  <a:pt x="78837" y="1086"/>
                </a:lnTo>
                <a:lnTo>
                  <a:pt x="66497" y="0"/>
                </a:lnTo>
                <a:lnTo>
                  <a:pt x="39754" y="4742"/>
                </a:lnTo>
                <a:lnTo>
                  <a:pt x="18713" y="18202"/>
                </a:lnTo>
                <a:lnTo>
                  <a:pt x="4939" y="39229"/>
                </a:lnTo>
                <a:lnTo>
                  <a:pt x="0" y="66674"/>
                </a:lnTo>
                <a:lnTo>
                  <a:pt x="4939" y="93503"/>
                </a:lnTo>
                <a:lnTo>
                  <a:pt x="18713" y="114214"/>
                </a:lnTo>
                <a:lnTo>
                  <a:pt x="39754" y="127557"/>
                </a:lnTo>
                <a:lnTo>
                  <a:pt x="66497" y="132283"/>
                </a:lnTo>
                <a:lnTo>
                  <a:pt x="80032" y="130983"/>
                </a:lnTo>
                <a:lnTo>
                  <a:pt x="92633" y="126949"/>
                </a:lnTo>
                <a:lnTo>
                  <a:pt x="103901" y="119981"/>
                </a:lnTo>
                <a:lnTo>
                  <a:pt x="113436" y="109880"/>
                </a:lnTo>
                <a:lnTo>
                  <a:pt x="94945" y="96723"/>
                </a:lnTo>
                <a:lnTo>
                  <a:pt x="88427" y="103612"/>
                </a:lnTo>
                <a:lnTo>
                  <a:pt x="81476" y="108369"/>
                </a:lnTo>
                <a:lnTo>
                  <a:pt x="74192" y="111124"/>
                </a:lnTo>
                <a:lnTo>
                  <a:pt x="66674" y="112013"/>
                </a:lnTo>
                <a:lnTo>
                  <a:pt x="48972" y="108483"/>
                </a:lnTo>
                <a:lnTo>
                  <a:pt x="35337" y="98701"/>
                </a:lnTo>
                <a:lnTo>
                  <a:pt x="26569" y="83885"/>
                </a:lnTo>
                <a:lnTo>
                  <a:pt x="23469" y="65252"/>
                </a:lnTo>
                <a:lnTo>
                  <a:pt x="26569" y="47647"/>
                </a:lnTo>
                <a:lnTo>
                  <a:pt x="35337" y="33359"/>
                </a:lnTo>
                <a:lnTo>
                  <a:pt x="48972" y="23772"/>
                </a:lnTo>
                <a:lnTo>
                  <a:pt x="66674" y="20269"/>
                </a:lnTo>
                <a:lnTo>
                  <a:pt x="73189" y="20838"/>
                </a:lnTo>
                <a:lnTo>
                  <a:pt x="79721" y="22825"/>
                </a:lnTo>
                <a:lnTo>
                  <a:pt x="86352" y="26644"/>
                </a:lnTo>
                <a:lnTo>
                  <a:pt x="93167" y="32715"/>
                </a:lnTo>
                <a:lnTo>
                  <a:pt x="110591" y="19913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bk object 27"/>
          <p:cNvSpPr/>
          <p:nvPr/>
        </p:nvSpPr>
        <p:spPr>
          <a:xfrm>
            <a:off x="2163980" y="3158440"/>
            <a:ext cx="128905" cy="126364"/>
          </a:xfrm>
          <a:custGeom>
            <a:avLst/>
            <a:gdLst/>
            <a:ahLst/>
            <a:cxnLst/>
            <a:rect l="l" t="t" r="r" b="b"/>
            <a:pathLst>
              <a:path w="128905" h="126364">
                <a:moveTo>
                  <a:pt x="0" y="125882"/>
                </a:moveTo>
                <a:lnTo>
                  <a:pt x="25069" y="125882"/>
                </a:lnTo>
                <a:lnTo>
                  <a:pt x="36449" y="97078"/>
                </a:lnTo>
                <a:lnTo>
                  <a:pt x="91033" y="97078"/>
                </a:lnTo>
                <a:lnTo>
                  <a:pt x="102768" y="125882"/>
                </a:lnTo>
                <a:lnTo>
                  <a:pt x="128371" y="125882"/>
                </a:lnTo>
                <a:lnTo>
                  <a:pt x="74142" y="0"/>
                </a:lnTo>
                <a:lnTo>
                  <a:pt x="54762" y="0"/>
                </a:lnTo>
                <a:lnTo>
                  <a:pt x="0" y="125882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bk object 28"/>
          <p:cNvSpPr/>
          <p:nvPr/>
        </p:nvSpPr>
        <p:spPr>
          <a:xfrm>
            <a:off x="2208075" y="3185110"/>
            <a:ext cx="39370" cy="51435"/>
          </a:xfrm>
          <a:custGeom>
            <a:avLst/>
            <a:gdLst/>
            <a:ahLst/>
            <a:cxnLst/>
            <a:rect l="l" t="t" r="r" b="b"/>
            <a:pathLst>
              <a:path w="39369" h="51435">
                <a:moveTo>
                  <a:pt x="0" y="51206"/>
                </a:moveTo>
                <a:lnTo>
                  <a:pt x="19735" y="0"/>
                </a:lnTo>
                <a:lnTo>
                  <a:pt x="39115" y="51206"/>
                </a:lnTo>
                <a:lnTo>
                  <a:pt x="0" y="51206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bk object 29"/>
          <p:cNvSpPr/>
          <p:nvPr/>
        </p:nvSpPr>
        <p:spPr>
          <a:xfrm>
            <a:off x="2299639" y="3155240"/>
            <a:ext cx="113664" cy="132715"/>
          </a:xfrm>
          <a:custGeom>
            <a:avLst/>
            <a:gdLst/>
            <a:ahLst/>
            <a:cxnLst/>
            <a:rect l="l" t="t" r="r" b="b"/>
            <a:pathLst>
              <a:path w="113664" h="132714">
                <a:moveTo>
                  <a:pt x="110591" y="19913"/>
                </a:moveTo>
                <a:lnTo>
                  <a:pt x="100851" y="10726"/>
                </a:lnTo>
                <a:lnTo>
                  <a:pt x="90277" y="4556"/>
                </a:lnTo>
                <a:lnTo>
                  <a:pt x="78837" y="1086"/>
                </a:lnTo>
                <a:lnTo>
                  <a:pt x="66497" y="0"/>
                </a:lnTo>
                <a:lnTo>
                  <a:pt x="39754" y="4742"/>
                </a:lnTo>
                <a:lnTo>
                  <a:pt x="18713" y="18202"/>
                </a:lnTo>
                <a:lnTo>
                  <a:pt x="4939" y="39229"/>
                </a:lnTo>
                <a:lnTo>
                  <a:pt x="0" y="66674"/>
                </a:lnTo>
                <a:lnTo>
                  <a:pt x="4939" y="93503"/>
                </a:lnTo>
                <a:lnTo>
                  <a:pt x="18713" y="114214"/>
                </a:lnTo>
                <a:lnTo>
                  <a:pt x="39754" y="127557"/>
                </a:lnTo>
                <a:lnTo>
                  <a:pt x="66497" y="132283"/>
                </a:lnTo>
                <a:lnTo>
                  <a:pt x="80032" y="130983"/>
                </a:lnTo>
                <a:lnTo>
                  <a:pt x="92633" y="126949"/>
                </a:lnTo>
                <a:lnTo>
                  <a:pt x="103901" y="119981"/>
                </a:lnTo>
                <a:lnTo>
                  <a:pt x="113436" y="109880"/>
                </a:lnTo>
                <a:lnTo>
                  <a:pt x="94945" y="96723"/>
                </a:lnTo>
                <a:lnTo>
                  <a:pt x="88427" y="103612"/>
                </a:lnTo>
                <a:lnTo>
                  <a:pt x="81476" y="108369"/>
                </a:lnTo>
                <a:lnTo>
                  <a:pt x="74192" y="111124"/>
                </a:lnTo>
                <a:lnTo>
                  <a:pt x="66674" y="112013"/>
                </a:lnTo>
                <a:lnTo>
                  <a:pt x="48972" y="108483"/>
                </a:lnTo>
                <a:lnTo>
                  <a:pt x="35337" y="98701"/>
                </a:lnTo>
                <a:lnTo>
                  <a:pt x="26569" y="83885"/>
                </a:lnTo>
                <a:lnTo>
                  <a:pt x="23469" y="65252"/>
                </a:lnTo>
                <a:lnTo>
                  <a:pt x="26569" y="47647"/>
                </a:lnTo>
                <a:lnTo>
                  <a:pt x="35337" y="33359"/>
                </a:lnTo>
                <a:lnTo>
                  <a:pt x="48972" y="23772"/>
                </a:lnTo>
                <a:lnTo>
                  <a:pt x="66674" y="20269"/>
                </a:lnTo>
                <a:lnTo>
                  <a:pt x="73189" y="20838"/>
                </a:lnTo>
                <a:lnTo>
                  <a:pt x="79721" y="22825"/>
                </a:lnTo>
                <a:lnTo>
                  <a:pt x="86352" y="26644"/>
                </a:lnTo>
                <a:lnTo>
                  <a:pt x="93167" y="32715"/>
                </a:lnTo>
                <a:lnTo>
                  <a:pt x="110591" y="19913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bk object 30"/>
          <p:cNvSpPr/>
          <p:nvPr/>
        </p:nvSpPr>
        <p:spPr>
          <a:xfrm>
            <a:off x="2428189" y="3158440"/>
            <a:ext cx="86995" cy="126364"/>
          </a:xfrm>
          <a:custGeom>
            <a:avLst/>
            <a:gdLst/>
            <a:ahLst/>
            <a:cxnLst/>
            <a:rect l="l" t="t" r="r" b="b"/>
            <a:pathLst>
              <a:path w="86994" h="126364">
                <a:moveTo>
                  <a:pt x="0" y="125882"/>
                </a:moveTo>
                <a:lnTo>
                  <a:pt x="86588" y="125882"/>
                </a:lnTo>
                <a:lnTo>
                  <a:pt x="86588" y="105613"/>
                </a:lnTo>
                <a:lnTo>
                  <a:pt x="22402" y="105613"/>
                </a:lnTo>
                <a:lnTo>
                  <a:pt x="22402" y="71475"/>
                </a:lnTo>
                <a:lnTo>
                  <a:pt x="80187" y="71475"/>
                </a:lnTo>
                <a:lnTo>
                  <a:pt x="80187" y="51206"/>
                </a:lnTo>
                <a:lnTo>
                  <a:pt x="22402" y="51206"/>
                </a:lnTo>
                <a:lnTo>
                  <a:pt x="22402" y="20269"/>
                </a:lnTo>
                <a:lnTo>
                  <a:pt x="83388" y="20269"/>
                </a:lnTo>
                <a:lnTo>
                  <a:pt x="83388" y="0"/>
                </a:lnTo>
                <a:lnTo>
                  <a:pt x="0" y="0"/>
                </a:lnTo>
                <a:lnTo>
                  <a:pt x="0" y="125882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bk object 31"/>
          <p:cNvSpPr/>
          <p:nvPr/>
        </p:nvSpPr>
        <p:spPr>
          <a:xfrm>
            <a:off x="1132984" y="3333065"/>
            <a:ext cx="249577" cy="1354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bk object 32"/>
          <p:cNvSpPr/>
          <p:nvPr/>
        </p:nvSpPr>
        <p:spPr>
          <a:xfrm>
            <a:off x="1452815" y="3333041"/>
            <a:ext cx="142240" cy="129539"/>
          </a:xfrm>
          <a:custGeom>
            <a:avLst/>
            <a:gdLst/>
            <a:ahLst/>
            <a:cxnLst/>
            <a:rect l="l" t="t" r="r" b="b"/>
            <a:pathLst>
              <a:path w="142240" h="129539">
                <a:moveTo>
                  <a:pt x="141884" y="110947"/>
                </a:moveTo>
                <a:lnTo>
                  <a:pt x="105790" y="110947"/>
                </a:lnTo>
                <a:lnTo>
                  <a:pt x="105790" y="110591"/>
                </a:lnTo>
                <a:lnTo>
                  <a:pt x="115031" y="104004"/>
                </a:lnTo>
                <a:lnTo>
                  <a:pt x="123570" y="94300"/>
                </a:lnTo>
                <a:lnTo>
                  <a:pt x="126999" y="37954"/>
                </a:lnTo>
                <a:lnTo>
                  <a:pt x="91628" y="4717"/>
                </a:lnTo>
                <a:lnTo>
                  <a:pt x="66141" y="0"/>
                </a:lnTo>
                <a:lnTo>
                  <a:pt x="40655" y="4717"/>
                </a:lnTo>
                <a:lnTo>
                  <a:pt x="19602" y="17868"/>
                </a:lnTo>
                <a:lnTo>
                  <a:pt x="5283" y="37954"/>
                </a:lnTo>
                <a:lnTo>
                  <a:pt x="0" y="63474"/>
                </a:lnTo>
                <a:lnTo>
                  <a:pt x="5222" y="90978"/>
                </a:lnTo>
                <a:lnTo>
                  <a:pt x="19646" y="111613"/>
                </a:lnTo>
                <a:lnTo>
                  <a:pt x="41405" y="124582"/>
                </a:lnTo>
                <a:lnTo>
                  <a:pt x="68630" y="129082"/>
                </a:lnTo>
                <a:lnTo>
                  <a:pt x="141884" y="129082"/>
                </a:lnTo>
                <a:lnTo>
                  <a:pt x="141884" y="110947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3" name="bk object 33"/>
          <p:cNvSpPr/>
          <p:nvPr/>
        </p:nvSpPr>
        <p:spPr>
          <a:xfrm>
            <a:off x="1476284" y="3353310"/>
            <a:ext cx="85725" cy="88900"/>
          </a:xfrm>
          <a:custGeom>
            <a:avLst/>
            <a:gdLst/>
            <a:ahLst/>
            <a:cxnLst/>
            <a:rect l="l" t="t" r="r" b="b"/>
            <a:pathLst>
              <a:path w="85725" h="88900">
                <a:moveTo>
                  <a:pt x="42138" y="0"/>
                </a:moveTo>
                <a:lnTo>
                  <a:pt x="59615" y="3308"/>
                </a:lnTo>
                <a:lnTo>
                  <a:pt x="73275" y="12468"/>
                </a:lnTo>
                <a:lnTo>
                  <a:pt x="82168" y="26328"/>
                </a:lnTo>
                <a:lnTo>
                  <a:pt x="85343" y="43738"/>
                </a:lnTo>
                <a:lnTo>
                  <a:pt x="82149" y="61616"/>
                </a:lnTo>
                <a:lnTo>
                  <a:pt x="73253" y="75809"/>
                </a:lnTo>
                <a:lnTo>
                  <a:pt x="59690" y="85168"/>
                </a:lnTo>
                <a:lnTo>
                  <a:pt x="42494" y="88544"/>
                </a:lnTo>
                <a:lnTo>
                  <a:pt x="25503" y="85168"/>
                </a:lnTo>
                <a:lnTo>
                  <a:pt x="12045" y="75809"/>
                </a:lnTo>
                <a:lnTo>
                  <a:pt x="3189" y="61616"/>
                </a:lnTo>
                <a:lnTo>
                  <a:pt x="0" y="43738"/>
                </a:lnTo>
                <a:lnTo>
                  <a:pt x="3158" y="26328"/>
                </a:lnTo>
                <a:lnTo>
                  <a:pt x="11934" y="12468"/>
                </a:lnTo>
                <a:lnTo>
                  <a:pt x="25278" y="3308"/>
                </a:lnTo>
                <a:lnTo>
                  <a:pt x="42138" y="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bk object 34"/>
          <p:cNvSpPr/>
          <p:nvPr/>
        </p:nvSpPr>
        <p:spPr>
          <a:xfrm>
            <a:off x="1610521" y="3336242"/>
            <a:ext cx="101600" cy="129539"/>
          </a:xfrm>
          <a:custGeom>
            <a:avLst/>
            <a:gdLst/>
            <a:ahLst/>
            <a:cxnLst/>
            <a:rect l="l" t="t" r="r" b="b"/>
            <a:pathLst>
              <a:path w="101600" h="129539">
                <a:moveTo>
                  <a:pt x="101346" y="0"/>
                </a:moveTo>
                <a:lnTo>
                  <a:pt x="78943" y="0"/>
                </a:lnTo>
                <a:lnTo>
                  <a:pt x="78943" y="78943"/>
                </a:lnTo>
                <a:lnTo>
                  <a:pt x="77551" y="88694"/>
                </a:lnTo>
                <a:lnTo>
                  <a:pt x="72875" y="98012"/>
                </a:lnTo>
                <a:lnTo>
                  <a:pt x="64166" y="104996"/>
                </a:lnTo>
                <a:lnTo>
                  <a:pt x="50673" y="107746"/>
                </a:lnTo>
                <a:lnTo>
                  <a:pt x="37179" y="104996"/>
                </a:lnTo>
                <a:lnTo>
                  <a:pt x="28470" y="98012"/>
                </a:lnTo>
                <a:lnTo>
                  <a:pt x="23794" y="88694"/>
                </a:lnTo>
                <a:lnTo>
                  <a:pt x="22402" y="78943"/>
                </a:lnTo>
                <a:lnTo>
                  <a:pt x="22402" y="0"/>
                </a:lnTo>
                <a:lnTo>
                  <a:pt x="0" y="0"/>
                </a:lnTo>
                <a:lnTo>
                  <a:pt x="0" y="79654"/>
                </a:lnTo>
                <a:lnTo>
                  <a:pt x="3867" y="100204"/>
                </a:lnTo>
                <a:lnTo>
                  <a:pt x="14535" y="115770"/>
                </a:lnTo>
                <a:lnTo>
                  <a:pt x="30603" y="125635"/>
                </a:lnTo>
                <a:lnTo>
                  <a:pt x="50673" y="129082"/>
                </a:lnTo>
                <a:lnTo>
                  <a:pt x="70742" y="125635"/>
                </a:lnTo>
                <a:lnTo>
                  <a:pt x="86810" y="115770"/>
                </a:lnTo>
                <a:lnTo>
                  <a:pt x="97478" y="100204"/>
                </a:lnTo>
                <a:lnTo>
                  <a:pt x="101346" y="79654"/>
                </a:lnTo>
                <a:lnTo>
                  <a:pt x="101346" y="0"/>
                </a:lnTo>
                <a:close/>
              </a:path>
            </a:pathLst>
          </a:custGeom>
          <a:ln w="634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5" name="bk object 35"/>
          <p:cNvSpPr/>
          <p:nvPr/>
        </p:nvSpPr>
        <p:spPr>
          <a:xfrm>
            <a:off x="1732667" y="3333040"/>
            <a:ext cx="133985" cy="132715"/>
          </a:xfrm>
          <a:custGeom>
            <a:avLst/>
            <a:gdLst/>
            <a:ahLst/>
            <a:cxnLst/>
            <a:rect l="l" t="t" r="r" b="b"/>
            <a:pathLst>
              <a:path w="133985" h="132714">
                <a:moveTo>
                  <a:pt x="0" y="66675"/>
                </a:moveTo>
                <a:lnTo>
                  <a:pt x="4939" y="93503"/>
                </a:lnTo>
                <a:lnTo>
                  <a:pt x="18713" y="114214"/>
                </a:lnTo>
                <a:lnTo>
                  <a:pt x="39754" y="127557"/>
                </a:lnTo>
                <a:lnTo>
                  <a:pt x="66497" y="132283"/>
                </a:lnTo>
                <a:lnTo>
                  <a:pt x="93547" y="127146"/>
                </a:lnTo>
                <a:lnTo>
                  <a:pt x="114747" y="113591"/>
                </a:lnTo>
                <a:lnTo>
                  <a:pt x="128579" y="92803"/>
                </a:lnTo>
                <a:lnTo>
                  <a:pt x="133527" y="65963"/>
                </a:lnTo>
                <a:lnTo>
                  <a:pt x="128579" y="38529"/>
                </a:lnTo>
                <a:lnTo>
                  <a:pt x="114747" y="17579"/>
                </a:lnTo>
                <a:lnTo>
                  <a:pt x="93547" y="4331"/>
                </a:lnTo>
                <a:lnTo>
                  <a:pt x="66497" y="0"/>
                </a:lnTo>
                <a:lnTo>
                  <a:pt x="39754" y="4742"/>
                </a:lnTo>
                <a:lnTo>
                  <a:pt x="18713" y="18202"/>
                </a:lnTo>
                <a:lnTo>
                  <a:pt x="4939" y="39229"/>
                </a:lnTo>
                <a:lnTo>
                  <a:pt x="0" y="66675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bk object 36"/>
          <p:cNvSpPr/>
          <p:nvPr/>
        </p:nvSpPr>
        <p:spPr>
          <a:xfrm>
            <a:off x="1756136" y="3353309"/>
            <a:ext cx="86995" cy="92075"/>
          </a:xfrm>
          <a:custGeom>
            <a:avLst/>
            <a:gdLst/>
            <a:ahLst/>
            <a:cxnLst/>
            <a:rect l="l" t="t" r="r" b="b"/>
            <a:pathLst>
              <a:path w="86994" h="92075">
                <a:moveTo>
                  <a:pt x="0" y="44983"/>
                </a:moveTo>
                <a:lnTo>
                  <a:pt x="3100" y="27378"/>
                </a:lnTo>
                <a:lnTo>
                  <a:pt x="11868" y="13090"/>
                </a:lnTo>
                <a:lnTo>
                  <a:pt x="25503" y="3503"/>
                </a:lnTo>
                <a:lnTo>
                  <a:pt x="43205" y="0"/>
                </a:lnTo>
                <a:lnTo>
                  <a:pt x="61010" y="3503"/>
                </a:lnTo>
                <a:lnTo>
                  <a:pt x="74698" y="13090"/>
                </a:lnTo>
                <a:lnTo>
                  <a:pt x="83485" y="27378"/>
                </a:lnTo>
                <a:lnTo>
                  <a:pt x="86588" y="44983"/>
                </a:lnTo>
                <a:lnTo>
                  <a:pt x="83485" y="63616"/>
                </a:lnTo>
                <a:lnTo>
                  <a:pt x="74698" y="78432"/>
                </a:lnTo>
                <a:lnTo>
                  <a:pt x="61010" y="88213"/>
                </a:lnTo>
                <a:lnTo>
                  <a:pt x="43205" y="91744"/>
                </a:lnTo>
                <a:lnTo>
                  <a:pt x="25503" y="88213"/>
                </a:lnTo>
                <a:lnTo>
                  <a:pt x="11868" y="78432"/>
                </a:lnTo>
                <a:lnTo>
                  <a:pt x="3100" y="63616"/>
                </a:lnTo>
                <a:lnTo>
                  <a:pt x="0" y="44983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7" name="bk object 37"/>
          <p:cNvSpPr/>
          <p:nvPr/>
        </p:nvSpPr>
        <p:spPr>
          <a:xfrm>
            <a:off x="1874728" y="3336240"/>
            <a:ext cx="99695" cy="126364"/>
          </a:xfrm>
          <a:custGeom>
            <a:avLst/>
            <a:gdLst/>
            <a:ahLst/>
            <a:cxnLst/>
            <a:rect l="l" t="t" r="r" b="b"/>
            <a:pathLst>
              <a:path w="99694" h="126364">
                <a:moveTo>
                  <a:pt x="38582" y="125882"/>
                </a:moveTo>
                <a:lnTo>
                  <a:pt x="60985" y="125882"/>
                </a:lnTo>
                <a:lnTo>
                  <a:pt x="60985" y="20269"/>
                </a:lnTo>
                <a:lnTo>
                  <a:pt x="99568" y="20269"/>
                </a:lnTo>
                <a:lnTo>
                  <a:pt x="99568" y="0"/>
                </a:lnTo>
                <a:lnTo>
                  <a:pt x="0" y="0"/>
                </a:lnTo>
                <a:lnTo>
                  <a:pt x="0" y="20269"/>
                </a:lnTo>
                <a:lnTo>
                  <a:pt x="38582" y="20269"/>
                </a:lnTo>
                <a:lnTo>
                  <a:pt x="38582" y="125882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8" name="bk object 38"/>
          <p:cNvSpPr/>
          <p:nvPr/>
        </p:nvSpPr>
        <p:spPr>
          <a:xfrm>
            <a:off x="1989052" y="3336240"/>
            <a:ext cx="22860" cy="126364"/>
          </a:xfrm>
          <a:custGeom>
            <a:avLst/>
            <a:gdLst/>
            <a:ahLst/>
            <a:cxnLst/>
            <a:rect l="l" t="t" r="r" b="b"/>
            <a:pathLst>
              <a:path w="22860" h="126364">
                <a:moveTo>
                  <a:pt x="0" y="125882"/>
                </a:moveTo>
                <a:lnTo>
                  <a:pt x="22402" y="125882"/>
                </a:lnTo>
                <a:lnTo>
                  <a:pt x="22402" y="0"/>
                </a:lnTo>
                <a:lnTo>
                  <a:pt x="0" y="0"/>
                </a:lnTo>
                <a:lnTo>
                  <a:pt x="0" y="125882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bk object 39"/>
          <p:cNvSpPr/>
          <p:nvPr/>
        </p:nvSpPr>
        <p:spPr>
          <a:xfrm>
            <a:off x="2035839" y="3333065"/>
            <a:ext cx="163167" cy="1322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0" name="bk object 40"/>
          <p:cNvSpPr/>
          <p:nvPr/>
        </p:nvSpPr>
        <p:spPr>
          <a:xfrm>
            <a:off x="2220215" y="3333065"/>
            <a:ext cx="228420" cy="1322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800" b="1" i="0" u="sng">
                <a:solidFill>
                  <a:srgbClr val="231F20"/>
                </a:solidFill>
                <a:latin typeface="Avenir LT Std 65 Medium"/>
                <a:cs typeface="Avenir LT Std 65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Avenir LT Std 35 Light"/>
                <a:cs typeface="Avenir LT Std 35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DA2128"/>
                </a:solidFill>
                <a:latin typeface="Avenir LT Std 55 Roman"/>
                <a:cs typeface="Avenir LT Std 55 Roman"/>
              </a:defRPr>
            </a:lvl1pPr>
          </a:lstStyle>
          <a:p>
            <a:pPr marL="12700">
              <a:lnSpc>
                <a:spcPts val="2150"/>
              </a:lnSpc>
            </a:pPr>
            <a:r>
              <a:rPr spc="30" dirty="0"/>
              <a:t>CHAQUE </a:t>
            </a:r>
            <a:r>
              <a:rPr spc="25" dirty="0"/>
              <a:t>VOIX </a:t>
            </a:r>
            <a:r>
              <a:rPr spc="30" dirty="0"/>
              <a:t>COMPTE</a:t>
            </a:r>
            <a:r>
              <a:rPr spc="-380" dirty="0"/>
              <a:t> </a:t>
            </a:r>
            <a:r>
              <a:rPr spc="10" dirty="0"/>
              <a:t>!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231F20"/>
                </a:solidFill>
                <a:latin typeface="Avenir LT Std 55 Roman"/>
                <a:cs typeface="Avenir LT Std 55 Roman"/>
              </a:defRPr>
            </a:lvl1pPr>
          </a:lstStyle>
          <a:p>
            <a:pPr marL="12700">
              <a:lnSpc>
                <a:spcPts val="3060"/>
              </a:lnSpc>
            </a:pPr>
            <a:r>
              <a:rPr sz="1800" spc="-35" dirty="0"/>
              <a:t>LE </a:t>
            </a:r>
            <a:r>
              <a:rPr spc="-90" dirty="0"/>
              <a:t>JEUDI </a:t>
            </a:r>
            <a:r>
              <a:rPr spc="-95" dirty="0"/>
              <a:t>6 </a:t>
            </a:r>
            <a:r>
              <a:rPr spc="-110" dirty="0"/>
              <a:t>DÉCEMBRE</a:t>
            </a:r>
            <a:r>
              <a:rPr spc="-145" dirty="0"/>
              <a:t> </a:t>
            </a:r>
            <a:r>
              <a:rPr spc="-95" dirty="0"/>
              <a:t>2018</a:t>
            </a:r>
            <a:endParaRPr sz="180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800" b="1" i="0" u="sng">
                <a:solidFill>
                  <a:srgbClr val="231F20"/>
                </a:solidFill>
                <a:latin typeface="Avenir LT Std 65 Medium"/>
                <a:cs typeface="Avenir LT Std 65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DA2128"/>
                </a:solidFill>
                <a:latin typeface="Avenir LT Std 55 Roman"/>
                <a:cs typeface="Avenir LT Std 55 Roman"/>
              </a:defRPr>
            </a:lvl1pPr>
          </a:lstStyle>
          <a:p>
            <a:pPr marL="12700">
              <a:lnSpc>
                <a:spcPts val="2150"/>
              </a:lnSpc>
            </a:pPr>
            <a:r>
              <a:rPr spc="30" dirty="0"/>
              <a:t>CHAQUE </a:t>
            </a:r>
            <a:r>
              <a:rPr spc="25" dirty="0"/>
              <a:t>VOIX </a:t>
            </a:r>
            <a:r>
              <a:rPr spc="30" dirty="0"/>
              <a:t>COMPTE</a:t>
            </a:r>
            <a:r>
              <a:rPr spc="-380" dirty="0"/>
              <a:t> </a:t>
            </a:r>
            <a:r>
              <a:rPr spc="10" dirty="0"/>
              <a:t>!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231F20"/>
                </a:solidFill>
                <a:latin typeface="Avenir LT Std 55 Roman"/>
                <a:cs typeface="Avenir LT Std 55 Roman"/>
              </a:defRPr>
            </a:lvl1pPr>
          </a:lstStyle>
          <a:p>
            <a:pPr marL="12700">
              <a:lnSpc>
                <a:spcPts val="3060"/>
              </a:lnSpc>
            </a:pPr>
            <a:r>
              <a:rPr sz="1800" spc="-35" dirty="0"/>
              <a:t>LE </a:t>
            </a:r>
            <a:r>
              <a:rPr spc="-90" dirty="0"/>
              <a:t>JEUDI </a:t>
            </a:r>
            <a:r>
              <a:rPr spc="-95" dirty="0"/>
              <a:t>6 </a:t>
            </a:r>
            <a:r>
              <a:rPr spc="-110" dirty="0"/>
              <a:t>DÉCEMBRE</a:t>
            </a:r>
            <a:r>
              <a:rPr spc="-145" dirty="0"/>
              <a:t> </a:t>
            </a:r>
            <a:r>
              <a:rPr spc="-95" dirty="0"/>
              <a:t>2018</a:t>
            </a:r>
            <a:endParaRPr sz="1800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800" b="1" i="0" u="sng">
                <a:solidFill>
                  <a:srgbClr val="231F20"/>
                </a:solidFill>
                <a:latin typeface="Avenir LT Std 65 Medium"/>
                <a:cs typeface="Avenir LT Std 65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DA2128"/>
                </a:solidFill>
                <a:latin typeface="Avenir LT Std 55 Roman"/>
                <a:cs typeface="Avenir LT Std 55 Roman"/>
              </a:defRPr>
            </a:lvl1pPr>
          </a:lstStyle>
          <a:p>
            <a:pPr marL="12700">
              <a:lnSpc>
                <a:spcPts val="2150"/>
              </a:lnSpc>
            </a:pPr>
            <a:r>
              <a:rPr spc="30" dirty="0"/>
              <a:t>CHAQUE </a:t>
            </a:r>
            <a:r>
              <a:rPr spc="25" dirty="0"/>
              <a:t>VOIX </a:t>
            </a:r>
            <a:r>
              <a:rPr spc="30" dirty="0"/>
              <a:t>COMPTE</a:t>
            </a:r>
            <a:r>
              <a:rPr spc="-380" dirty="0"/>
              <a:t> </a:t>
            </a:r>
            <a:r>
              <a:rPr spc="10" dirty="0"/>
              <a:t>!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231F20"/>
                </a:solidFill>
                <a:latin typeface="Avenir LT Std 55 Roman"/>
                <a:cs typeface="Avenir LT Std 55 Roman"/>
              </a:defRPr>
            </a:lvl1pPr>
          </a:lstStyle>
          <a:p>
            <a:pPr marL="12700">
              <a:lnSpc>
                <a:spcPts val="3060"/>
              </a:lnSpc>
            </a:pPr>
            <a:r>
              <a:rPr sz="1800" spc="-35" dirty="0"/>
              <a:t>LE </a:t>
            </a:r>
            <a:r>
              <a:rPr spc="-90" dirty="0"/>
              <a:t>JEUDI </a:t>
            </a:r>
            <a:r>
              <a:rPr spc="-95" dirty="0"/>
              <a:t>6 </a:t>
            </a:r>
            <a:r>
              <a:rPr spc="-110" dirty="0"/>
              <a:t>DÉCEMBRE</a:t>
            </a:r>
            <a:r>
              <a:rPr spc="-145" dirty="0"/>
              <a:t> </a:t>
            </a:r>
            <a:r>
              <a:rPr spc="-95" dirty="0"/>
              <a:t>2018</a:t>
            </a:r>
            <a:endParaRPr sz="1800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DA2128"/>
                </a:solidFill>
                <a:latin typeface="Avenir LT Std 55 Roman"/>
                <a:cs typeface="Avenir LT Std 55 Roman"/>
              </a:defRPr>
            </a:lvl1pPr>
          </a:lstStyle>
          <a:p>
            <a:pPr marL="12700">
              <a:lnSpc>
                <a:spcPts val="2150"/>
              </a:lnSpc>
            </a:pPr>
            <a:r>
              <a:rPr spc="30" dirty="0"/>
              <a:t>CHAQUE </a:t>
            </a:r>
            <a:r>
              <a:rPr spc="25" dirty="0"/>
              <a:t>VOIX </a:t>
            </a:r>
            <a:r>
              <a:rPr spc="30" dirty="0"/>
              <a:t>COMPTE</a:t>
            </a:r>
            <a:r>
              <a:rPr spc="-380" dirty="0"/>
              <a:t> </a:t>
            </a:r>
            <a:r>
              <a:rPr spc="10" dirty="0"/>
              <a:t>!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231F20"/>
                </a:solidFill>
                <a:latin typeface="Avenir LT Std 55 Roman"/>
                <a:cs typeface="Avenir LT Std 55 Roman"/>
              </a:defRPr>
            </a:lvl1pPr>
          </a:lstStyle>
          <a:p>
            <a:pPr marL="12700">
              <a:lnSpc>
                <a:spcPts val="3060"/>
              </a:lnSpc>
            </a:pPr>
            <a:r>
              <a:rPr sz="1800" spc="-35" dirty="0"/>
              <a:t>LE </a:t>
            </a:r>
            <a:r>
              <a:rPr spc="-90" dirty="0"/>
              <a:t>JEUDI </a:t>
            </a:r>
            <a:r>
              <a:rPr spc="-95" dirty="0"/>
              <a:t>6 </a:t>
            </a:r>
            <a:r>
              <a:rPr spc="-110" dirty="0"/>
              <a:t>DÉCEMBRE</a:t>
            </a:r>
            <a:r>
              <a:rPr spc="-145" dirty="0"/>
              <a:t> </a:t>
            </a:r>
            <a:r>
              <a:rPr spc="-95" dirty="0"/>
              <a:t>2018</a:t>
            </a:r>
            <a:endParaRPr sz="1800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6299" y="142175"/>
            <a:ext cx="4051935" cy="1366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800" b="1" i="0" u="sng">
                <a:solidFill>
                  <a:srgbClr val="231F20"/>
                </a:solidFill>
                <a:latin typeface="Avenir LT Std 65 Medium"/>
                <a:cs typeface="Avenir LT Std 65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5300" y="5080002"/>
            <a:ext cx="4166235" cy="21894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31F20"/>
                </a:solidFill>
                <a:latin typeface="Avenir LT Std 35 Light"/>
                <a:cs typeface="Avenir LT Std 35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487299" y="10185668"/>
            <a:ext cx="2862579" cy="297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DA2128"/>
                </a:solidFill>
                <a:latin typeface="Avenir LT Std 55 Roman"/>
                <a:cs typeface="Avenir LT Std 55 Roman"/>
              </a:defRPr>
            </a:lvl1pPr>
          </a:lstStyle>
          <a:p>
            <a:pPr marL="12700">
              <a:lnSpc>
                <a:spcPts val="2150"/>
              </a:lnSpc>
            </a:pPr>
            <a:r>
              <a:rPr spc="30" dirty="0"/>
              <a:t>CHAQUE </a:t>
            </a:r>
            <a:r>
              <a:rPr spc="25" dirty="0"/>
              <a:t>VOIX </a:t>
            </a:r>
            <a:r>
              <a:rPr spc="30" dirty="0"/>
              <a:t>COMPTE</a:t>
            </a:r>
            <a:r>
              <a:rPr spc="-380" dirty="0"/>
              <a:t> </a:t>
            </a:r>
            <a:r>
              <a:rPr spc="10" dirty="0"/>
              <a:t>!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79800" y="10007775"/>
            <a:ext cx="4128135" cy="418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231F20"/>
                </a:solidFill>
                <a:latin typeface="Avenir LT Std 55 Roman"/>
                <a:cs typeface="Avenir LT Std 55 Roman"/>
              </a:defRPr>
            </a:lvl1pPr>
          </a:lstStyle>
          <a:p>
            <a:pPr marL="12700">
              <a:lnSpc>
                <a:spcPts val="3060"/>
              </a:lnSpc>
            </a:pPr>
            <a:r>
              <a:rPr sz="1800" spc="-35" dirty="0"/>
              <a:t>LE </a:t>
            </a:r>
            <a:r>
              <a:rPr spc="-90" dirty="0"/>
              <a:t>JEUDI </a:t>
            </a:r>
            <a:r>
              <a:rPr spc="-95" dirty="0"/>
              <a:t>6 </a:t>
            </a:r>
            <a:r>
              <a:rPr spc="-110" dirty="0"/>
              <a:t>DÉCEMBRE</a:t>
            </a:r>
            <a:r>
              <a:rPr spc="-145" dirty="0"/>
              <a:t> </a:t>
            </a:r>
            <a:r>
              <a:rPr spc="-95" dirty="0"/>
              <a:t>2018</a:t>
            </a:r>
            <a:endParaRPr sz="180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8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5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10.jpg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object 2"/>
          <p:cNvSpPr/>
          <p:nvPr>
            <p:custDataLst>
              <p:tags r:id="rId1"/>
            </p:custDataLst>
          </p:nvPr>
        </p:nvSpPr>
        <p:spPr>
          <a:xfrm rot="575596">
            <a:off x="4760885" y="1594517"/>
            <a:ext cx="2709398" cy="1632514"/>
          </a:xfrm>
          <a:custGeom>
            <a:avLst/>
            <a:gdLst/>
            <a:ahLst/>
            <a:cxnLst/>
            <a:rect l="l" t="t" r="r" b="b"/>
            <a:pathLst>
              <a:path w="1827529" h="1823720">
                <a:moveTo>
                  <a:pt x="904468" y="0"/>
                </a:moveTo>
                <a:lnTo>
                  <a:pt x="856961" y="1624"/>
                </a:lnTo>
                <a:lnTo>
                  <a:pt x="810010" y="5671"/>
                </a:lnTo>
                <a:lnTo>
                  <a:pt x="763685" y="12086"/>
                </a:lnTo>
                <a:lnTo>
                  <a:pt x="718053" y="20811"/>
                </a:lnTo>
                <a:lnTo>
                  <a:pt x="673184" y="31789"/>
                </a:lnTo>
                <a:lnTo>
                  <a:pt x="629146" y="44964"/>
                </a:lnTo>
                <a:lnTo>
                  <a:pt x="586009" y="60280"/>
                </a:lnTo>
                <a:lnTo>
                  <a:pt x="543841" y="77679"/>
                </a:lnTo>
                <a:lnTo>
                  <a:pt x="502712" y="97104"/>
                </a:lnTo>
                <a:lnTo>
                  <a:pt x="462689" y="118501"/>
                </a:lnTo>
                <a:lnTo>
                  <a:pt x="423843" y="141810"/>
                </a:lnTo>
                <a:lnTo>
                  <a:pt x="386241" y="166977"/>
                </a:lnTo>
                <a:lnTo>
                  <a:pt x="349953" y="193944"/>
                </a:lnTo>
                <a:lnTo>
                  <a:pt x="315048" y="222655"/>
                </a:lnTo>
                <a:lnTo>
                  <a:pt x="281594" y="253052"/>
                </a:lnTo>
                <a:lnTo>
                  <a:pt x="249661" y="285080"/>
                </a:lnTo>
                <a:lnTo>
                  <a:pt x="219316" y="318682"/>
                </a:lnTo>
                <a:lnTo>
                  <a:pt x="190630" y="353800"/>
                </a:lnTo>
                <a:lnTo>
                  <a:pt x="163671" y="390379"/>
                </a:lnTo>
                <a:lnTo>
                  <a:pt x="138508" y="428361"/>
                </a:lnTo>
                <a:lnTo>
                  <a:pt x="115209" y="467691"/>
                </a:lnTo>
                <a:lnTo>
                  <a:pt x="93844" y="508311"/>
                </a:lnTo>
                <a:lnTo>
                  <a:pt x="74481" y="550164"/>
                </a:lnTo>
                <a:lnTo>
                  <a:pt x="57190" y="593195"/>
                </a:lnTo>
                <a:lnTo>
                  <a:pt x="42039" y="637346"/>
                </a:lnTo>
                <a:lnTo>
                  <a:pt x="29098" y="682561"/>
                </a:lnTo>
                <a:lnTo>
                  <a:pt x="18434" y="728783"/>
                </a:lnTo>
                <a:lnTo>
                  <a:pt x="10117" y="775955"/>
                </a:lnTo>
                <a:lnTo>
                  <a:pt x="4216" y="824021"/>
                </a:lnTo>
                <a:lnTo>
                  <a:pt x="837" y="872329"/>
                </a:lnTo>
                <a:lnTo>
                  <a:pt x="0" y="920222"/>
                </a:lnTo>
                <a:lnTo>
                  <a:pt x="1648" y="967629"/>
                </a:lnTo>
                <a:lnTo>
                  <a:pt x="5724" y="1014482"/>
                </a:lnTo>
                <a:lnTo>
                  <a:pt x="12172" y="1060713"/>
                </a:lnTo>
                <a:lnTo>
                  <a:pt x="20935" y="1106252"/>
                </a:lnTo>
                <a:lnTo>
                  <a:pt x="31956" y="1151031"/>
                </a:lnTo>
                <a:lnTo>
                  <a:pt x="45177" y="1194981"/>
                </a:lnTo>
                <a:lnTo>
                  <a:pt x="60544" y="1238033"/>
                </a:lnTo>
                <a:lnTo>
                  <a:pt x="77998" y="1280119"/>
                </a:lnTo>
                <a:lnTo>
                  <a:pt x="97482" y="1321170"/>
                </a:lnTo>
                <a:lnTo>
                  <a:pt x="118941" y="1361117"/>
                </a:lnTo>
                <a:lnTo>
                  <a:pt x="142316" y="1399891"/>
                </a:lnTo>
                <a:lnTo>
                  <a:pt x="167552" y="1437423"/>
                </a:lnTo>
                <a:lnTo>
                  <a:pt x="194592" y="1473645"/>
                </a:lnTo>
                <a:lnTo>
                  <a:pt x="223378" y="1508489"/>
                </a:lnTo>
                <a:lnTo>
                  <a:pt x="253854" y="1541884"/>
                </a:lnTo>
                <a:lnTo>
                  <a:pt x="285963" y="1573763"/>
                </a:lnTo>
                <a:lnTo>
                  <a:pt x="319649" y="1604057"/>
                </a:lnTo>
                <a:lnTo>
                  <a:pt x="354853" y="1632697"/>
                </a:lnTo>
                <a:lnTo>
                  <a:pt x="391521" y="1659613"/>
                </a:lnTo>
                <a:lnTo>
                  <a:pt x="429595" y="1684739"/>
                </a:lnTo>
                <a:lnTo>
                  <a:pt x="469017" y="1708004"/>
                </a:lnTo>
                <a:lnTo>
                  <a:pt x="509732" y="1729339"/>
                </a:lnTo>
                <a:lnTo>
                  <a:pt x="551682" y="1748678"/>
                </a:lnTo>
                <a:lnTo>
                  <a:pt x="594811" y="1765949"/>
                </a:lnTo>
                <a:lnTo>
                  <a:pt x="639062" y="1781085"/>
                </a:lnTo>
                <a:lnTo>
                  <a:pt x="684378" y="1794017"/>
                </a:lnTo>
                <a:lnTo>
                  <a:pt x="730702" y="1804676"/>
                </a:lnTo>
                <a:lnTo>
                  <a:pt x="777977" y="1812994"/>
                </a:lnTo>
                <a:lnTo>
                  <a:pt x="826147" y="1818901"/>
                </a:lnTo>
                <a:lnTo>
                  <a:pt x="874559" y="1822292"/>
                </a:lnTo>
                <a:lnTo>
                  <a:pt x="922553" y="1823147"/>
                </a:lnTo>
                <a:lnTo>
                  <a:pt x="970060" y="1821522"/>
                </a:lnTo>
                <a:lnTo>
                  <a:pt x="1017011" y="1817474"/>
                </a:lnTo>
                <a:lnTo>
                  <a:pt x="1063337" y="1811059"/>
                </a:lnTo>
                <a:lnTo>
                  <a:pt x="1108969" y="1802333"/>
                </a:lnTo>
                <a:lnTo>
                  <a:pt x="1153839" y="1791355"/>
                </a:lnTo>
                <a:lnTo>
                  <a:pt x="1197877" y="1778179"/>
                </a:lnTo>
                <a:lnTo>
                  <a:pt x="1241014" y="1762864"/>
                </a:lnTo>
                <a:lnTo>
                  <a:pt x="1283182" y="1745465"/>
                </a:lnTo>
                <a:lnTo>
                  <a:pt x="1324312" y="1726039"/>
                </a:lnTo>
                <a:lnTo>
                  <a:pt x="1364335" y="1704643"/>
                </a:lnTo>
                <a:lnTo>
                  <a:pt x="1403182" y="1681333"/>
                </a:lnTo>
                <a:lnTo>
                  <a:pt x="1440784" y="1656167"/>
                </a:lnTo>
                <a:lnTo>
                  <a:pt x="1477072" y="1629200"/>
                </a:lnTo>
                <a:lnTo>
                  <a:pt x="1511978" y="1600490"/>
                </a:lnTo>
                <a:lnTo>
                  <a:pt x="1545432" y="1570092"/>
                </a:lnTo>
                <a:lnTo>
                  <a:pt x="1577366" y="1538065"/>
                </a:lnTo>
                <a:lnTo>
                  <a:pt x="1607710" y="1504464"/>
                </a:lnTo>
                <a:lnTo>
                  <a:pt x="1636396" y="1469346"/>
                </a:lnTo>
                <a:lnTo>
                  <a:pt x="1663356" y="1432767"/>
                </a:lnTo>
                <a:lnTo>
                  <a:pt x="1688519" y="1394785"/>
                </a:lnTo>
                <a:lnTo>
                  <a:pt x="1711817" y="1355456"/>
                </a:lnTo>
                <a:lnTo>
                  <a:pt x="1733182" y="1314837"/>
                </a:lnTo>
                <a:lnTo>
                  <a:pt x="1752544" y="1272983"/>
                </a:lnTo>
                <a:lnTo>
                  <a:pt x="1769835" y="1229953"/>
                </a:lnTo>
                <a:lnTo>
                  <a:pt x="1784985" y="1185802"/>
                </a:lnTo>
                <a:lnTo>
                  <a:pt x="1797926" y="1140588"/>
                </a:lnTo>
                <a:lnTo>
                  <a:pt x="1808589" y="1094366"/>
                </a:lnTo>
                <a:lnTo>
                  <a:pt x="1816905" y="1047194"/>
                </a:lnTo>
                <a:lnTo>
                  <a:pt x="1822805" y="999128"/>
                </a:lnTo>
                <a:lnTo>
                  <a:pt x="1826184" y="950820"/>
                </a:lnTo>
                <a:lnTo>
                  <a:pt x="1827021" y="902927"/>
                </a:lnTo>
                <a:lnTo>
                  <a:pt x="1825374" y="855520"/>
                </a:lnTo>
                <a:lnTo>
                  <a:pt x="1821297" y="808667"/>
                </a:lnTo>
                <a:lnTo>
                  <a:pt x="1814850" y="762436"/>
                </a:lnTo>
                <a:lnTo>
                  <a:pt x="1806087" y="716897"/>
                </a:lnTo>
                <a:lnTo>
                  <a:pt x="1795067" y="672118"/>
                </a:lnTo>
                <a:lnTo>
                  <a:pt x="1781845" y="628168"/>
                </a:lnTo>
                <a:lnTo>
                  <a:pt x="1766479" y="585116"/>
                </a:lnTo>
                <a:lnTo>
                  <a:pt x="1749026" y="543030"/>
                </a:lnTo>
                <a:lnTo>
                  <a:pt x="1729542" y="501979"/>
                </a:lnTo>
                <a:lnTo>
                  <a:pt x="1708084" y="462032"/>
                </a:lnTo>
                <a:lnTo>
                  <a:pt x="1684708" y="423258"/>
                </a:lnTo>
                <a:lnTo>
                  <a:pt x="1659473" y="385726"/>
                </a:lnTo>
                <a:lnTo>
                  <a:pt x="1632434" y="349503"/>
                </a:lnTo>
                <a:lnTo>
                  <a:pt x="1603648" y="314660"/>
                </a:lnTo>
                <a:lnTo>
                  <a:pt x="1573172" y="281265"/>
                </a:lnTo>
                <a:lnTo>
                  <a:pt x="1541063" y="249386"/>
                </a:lnTo>
                <a:lnTo>
                  <a:pt x="1507378" y="219092"/>
                </a:lnTo>
                <a:lnTo>
                  <a:pt x="1472173" y="190452"/>
                </a:lnTo>
                <a:lnTo>
                  <a:pt x="1435505" y="163536"/>
                </a:lnTo>
                <a:lnTo>
                  <a:pt x="1397432" y="138410"/>
                </a:lnTo>
                <a:lnTo>
                  <a:pt x="1358009" y="115145"/>
                </a:lnTo>
                <a:lnTo>
                  <a:pt x="1317294" y="93809"/>
                </a:lnTo>
                <a:lnTo>
                  <a:pt x="1275343" y="74471"/>
                </a:lnTo>
                <a:lnTo>
                  <a:pt x="1232214" y="57200"/>
                </a:lnTo>
                <a:lnTo>
                  <a:pt x="1187963" y="42064"/>
                </a:lnTo>
                <a:lnTo>
                  <a:pt x="1142646" y="29132"/>
                </a:lnTo>
                <a:lnTo>
                  <a:pt x="1096321" y="18473"/>
                </a:lnTo>
                <a:lnTo>
                  <a:pt x="1049045" y="10155"/>
                </a:lnTo>
                <a:lnTo>
                  <a:pt x="1000874" y="4248"/>
                </a:lnTo>
                <a:lnTo>
                  <a:pt x="952462" y="856"/>
                </a:lnTo>
                <a:lnTo>
                  <a:pt x="90446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lang="fr-FR" dirty="0"/>
          </a:p>
        </p:txBody>
      </p:sp>
      <p:sp>
        <p:nvSpPr>
          <p:cNvPr id="83" name="object 83"/>
          <p:cNvSpPr txBox="1"/>
          <p:nvPr>
            <p:custDataLst>
              <p:tags r:id="rId2"/>
            </p:custDataLst>
          </p:nvPr>
        </p:nvSpPr>
        <p:spPr>
          <a:xfrm>
            <a:off x="275301" y="5499100"/>
            <a:ext cx="2512350" cy="3462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90"/>
              </a:spcBef>
              <a:tabLst>
                <a:tab pos="203200" algn="l"/>
              </a:tabLst>
            </a:pPr>
            <a:r>
              <a:rPr lang="fr-FR" sz="1200" dirty="0">
                <a:solidFill>
                  <a:srgbClr val="231F20"/>
                </a:solidFill>
                <a:cs typeface="Avenir LT Std 35 Light"/>
              </a:rPr>
              <a:t> </a:t>
            </a:r>
            <a:endParaRPr lang="fr-FR" sz="1200" dirty="0">
              <a:cs typeface="Avenir LT Std 35 Light"/>
            </a:endParaRPr>
          </a:p>
          <a:p>
            <a:pPr marL="12700">
              <a:lnSpc>
                <a:spcPts val="1280"/>
              </a:lnSpc>
              <a:tabLst>
                <a:tab pos="203200" algn="l"/>
              </a:tabLst>
            </a:pPr>
            <a:endParaRPr lang="fr-FR" sz="1200" dirty="0">
              <a:cs typeface="Avenir LT Std 35 Light"/>
            </a:endParaRPr>
          </a:p>
        </p:txBody>
      </p:sp>
      <p:sp>
        <p:nvSpPr>
          <p:cNvPr id="101" name="object 101"/>
          <p:cNvSpPr txBox="1"/>
          <p:nvPr>
            <p:custDataLst>
              <p:tags r:id="rId3"/>
            </p:custDataLst>
          </p:nvPr>
        </p:nvSpPr>
        <p:spPr>
          <a:xfrm rot="20993486">
            <a:off x="1209172" y="272074"/>
            <a:ext cx="3133386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fr-FR" sz="2800" b="1" dirty="0">
                <a:solidFill>
                  <a:srgbClr val="FF0000"/>
                </a:solidFill>
                <a:cs typeface="Avenir LT Std 65 Medium"/>
              </a:rPr>
              <a:t>Aux personnels de la COLLECTIVITÉ</a:t>
            </a:r>
            <a:endParaRPr lang="fr-FR" sz="3400" b="1" dirty="0">
              <a:solidFill>
                <a:srgbClr val="FF0000"/>
              </a:solidFill>
              <a:cs typeface="Avenir LT Std 65 Medium"/>
            </a:endParaRPr>
          </a:p>
        </p:txBody>
      </p:sp>
      <p:sp>
        <p:nvSpPr>
          <p:cNvPr id="108" name="object 108"/>
          <p:cNvSpPr/>
          <p:nvPr>
            <p:custDataLst>
              <p:tags r:id="rId4"/>
            </p:custDataLst>
          </p:nvPr>
        </p:nvSpPr>
        <p:spPr>
          <a:xfrm>
            <a:off x="0" y="0"/>
            <a:ext cx="1152805" cy="12875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fr-FR" dirty="0"/>
          </a:p>
        </p:txBody>
      </p:sp>
      <p:sp>
        <p:nvSpPr>
          <p:cNvPr id="110" name="object 110"/>
          <p:cNvSpPr/>
          <p:nvPr>
            <p:custDataLst>
              <p:tags r:id="rId5"/>
            </p:custDataLst>
          </p:nvPr>
        </p:nvSpPr>
        <p:spPr>
          <a:xfrm>
            <a:off x="4357490" y="3"/>
            <a:ext cx="3202940" cy="1680845"/>
          </a:xfrm>
          <a:custGeom>
            <a:avLst/>
            <a:gdLst/>
            <a:ahLst/>
            <a:cxnLst/>
            <a:rect l="l" t="t" r="r" b="b"/>
            <a:pathLst>
              <a:path w="3202940" h="1680845">
                <a:moveTo>
                  <a:pt x="3202508" y="0"/>
                </a:moveTo>
                <a:lnTo>
                  <a:pt x="0" y="0"/>
                </a:lnTo>
                <a:lnTo>
                  <a:pt x="341896" y="1680464"/>
                </a:lnTo>
                <a:lnTo>
                  <a:pt x="3202508" y="1098473"/>
                </a:lnTo>
                <a:lnTo>
                  <a:pt x="3202508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lang="fr-FR" dirty="0"/>
          </a:p>
        </p:txBody>
      </p:sp>
      <p:sp>
        <p:nvSpPr>
          <p:cNvPr id="125" name="object 125"/>
          <p:cNvSpPr txBox="1"/>
          <p:nvPr>
            <p:custDataLst>
              <p:tags r:id="rId6"/>
            </p:custDataLst>
          </p:nvPr>
        </p:nvSpPr>
        <p:spPr>
          <a:xfrm rot="20940000">
            <a:off x="4741629" y="-387944"/>
            <a:ext cx="2249410" cy="15667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600"/>
              </a:lnSpc>
            </a:pPr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venir LT Std 65 Medium"/>
              </a:rPr>
              <a:t>CGT LHL</a:t>
            </a:r>
          </a:p>
        </p:txBody>
      </p:sp>
      <p:sp>
        <p:nvSpPr>
          <p:cNvPr id="128" name="object 128"/>
          <p:cNvSpPr/>
          <p:nvPr>
            <p:custDataLst>
              <p:tags r:id="rId7"/>
            </p:custDataLst>
          </p:nvPr>
        </p:nvSpPr>
        <p:spPr>
          <a:xfrm rot="20949812">
            <a:off x="133298" y="1793500"/>
            <a:ext cx="4450366" cy="69633"/>
          </a:xfrm>
          <a:custGeom>
            <a:avLst/>
            <a:gdLst/>
            <a:ahLst/>
            <a:cxnLst/>
            <a:rect l="l" t="t" r="r" b="b"/>
            <a:pathLst>
              <a:path w="1944370" h="154305">
                <a:moveTo>
                  <a:pt x="0" y="153898"/>
                </a:moveTo>
                <a:lnTo>
                  <a:pt x="1944001" y="153898"/>
                </a:lnTo>
                <a:lnTo>
                  <a:pt x="1944001" y="0"/>
                </a:lnTo>
                <a:lnTo>
                  <a:pt x="0" y="0"/>
                </a:lnTo>
                <a:lnTo>
                  <a:pt x="0" y="153898"/>
                </a:lnTo>
                <a:close/>
              </a:path>
            </a:pathLst>
          </a:custGeom>
          <a:solidFill>
            <a:srgbClr val="DA2128"/>
          </a:solidFill>
        </p:spPr>
        <p:txBody>
          <a:bodyPr wrap="square" lIns="0" tIns="0" rIns="0" bIns="0" rtlCol="0"/>
          <a:lstStyle/>
          <a:p>
            <a:endParaRPr lang="fr-FR" dirty="0"/>
          </a:p>
        </p:txBody>
      </p:sp>
      <p:sp>
        <p:nvSpPr>
          <p:cNvPr id="258" name="object 258"/>
          <p:cNvSpPr txBox="1"/>
          <p:nvPr>
            <p:custDataLst>
              <p:tags r:id="rId8"/>
            </p:custDataLst>
          </p:nvPr>
        </p:nvSpPr>
        <p:spPr>
          <a:xfrm rot="20978937">
            <a:off x="126182" y="1395197"/>
            <a:ext cx="4457483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2200" b="1" cap="small" spc="-25" dirty="0">
                <a:solidFill>
                  <a:srgbClr val="C2272B"/>
                </a:solidFill>
                <a:cs typeface="Avenir LT Std 55 Roman"/>
              </a:rPr>
              <a:t>Tous et toutes mobilisé.es le 9 mai 2019</a:t>
            </a:r>
            <a:endParaRPr lang="fr-FR" sz="2200" b="1" cap="small" dirty="0">
              <a:cs typeface="Avenir LT Std 55 Roman"/>
            </a:endParaRPr>
          </a:p>
        </p:txBody>
      </p:sp>
      <p:sp>
        <p:nvSpPr>
          <p:cNvPr id="584" name="object 113"/>
          <p:cNvSpPr txBox="1"/>
          <p:nvPr>
            <p:custDataLst>
              <p:tags r:id="rId9"/>
            </p:custDataLst>
          </p:nvPr>
        </p:nvSpPr>
        <p:spPr>
          <a:xfrm rot="627321">
            <a:off x="4968549" y="2196765"/>
            <a:ext cx="2253811" cy="603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fr-FR" sz="2200" b="1" dirty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PRÉAVIS de GRÈVE </a:t>
            </a:r>
          </a:p>
          <a:p>
            <a:pPr algn="ctr">
              <a:lnSpc>
                <a:spcPts val="1500"/>
              </a:lnSpc>
            </a:pPr>
            <a:endParaRPr lang="fr-FR" sz="2200" b="1" dirty="0">
              <a:solidFill>
                <a:srgbClr val="231F20"/>
              </a:solidFill>
              <a:latin typeface="Calibri" panose="020F0502020204030204" pitchFamily="34" charset="0"/>
              <a:cs typeface="Avenir LT Std 65 Medium"/>
            </a:endParaRPr>
          </a:p>
          <a:p>
            <a:pPr algn="ctr">
              <a:lnSpc>
                <a:spcPts val="1500"/>
              </a:lnSpc>
            </a:pPr>
            <a:r>
              <a:rPr lang="fr-FR" sz="2200" b="1" dirty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 du 1</a:t>
            </a:r>
            <a:r>
              <a:rPr lang="fr-FR" sz="2200" b="1" baseline="30000" dirty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er</a:t>
            </a:r>
            <a:r>
              <a:rPr lang="fr-FR" sz="2200" b="1" dirty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 au 31 MAI </a:t>
            </a:r>
          </a:p>
        </p:txBody>
      </p:sp>
      <p:sp>
        <p:nvSpPr>
          <p:cNvPr id="510" name="object 393"/>
          <p:cNvSpPr/>
          <p:nvPr>
            <p:custDataLst>
              <p:tags r:id="rId10"/>
            </p:custDataLst>
          </p:nvPr>
        </p:nvSpPr>
        <p:spPr>
          <a:xfrm>
            <a:off x="31035" y="9713510"/>
            <a:ext cx="7494430" cy="814789"/>
          </a:xfrm>
          <a:custGeom>
            <a:avLst/>
            <a:gdLst/>
            <a:ahLst/>
            <a:cxnLst/>
            <a:rect l="l" t="t" r="r" b="b"/>
            <a:pathLst>
              <a:path w="7380605" h="257809">
                <a:moveTo>
                  <a:pt x="0" y="257403"/>
                </a:moveTo>
                <a:lnTo>
                  <a:pt x="7379995" y="257403"/>
                </a:lnTo>
                <a:lnTo>
                  <a:pt x="7379995" y="0"/>
                </a:lnTo>
                <a:lnTo>
                  <a:pt x="0" y="0"/>
                </a:lnTo>
                <a:lnTo>
                  <a:pt x="0" y="257403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11" name="object 457"/>
          <p:cNvSpPr txBox="1"/>
          <p:nvPr>
            <p:custDataLst>
              <p:tags r:id="rId11"/>
            </p:custDataLst>
          </p:nvPr>
        </p:nvSpPr>
        <p:spPr>
          <a:xfrm>
            <a:off x="145834" y="9870129"/>
            <a:ext cx="7138034" cy="580928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ts val="2095"/>
              </a:lnSpc>
              <a:spcBef>
                <a:spcPts val="10"/>
              </a:spcBef>
            </a:pPr>
            <a:r>
              <a:rPr lang="fr-FR" sz="2400" b="1" spc="-60">
                <a:cs typeface="Avenir LT Std 65 Medium"/>
              </a:rPr>
              <a:t> </a:t>
            </a:r>
            <a:r>
              <a:rPr lang="fr-FR" sz="3200" b="1" spc="-60">
                <a:cs typeface="Avenir LT Std 65 Medium"/>
              </a:rPr>
              <a:t>NON </a:t>
            </a:r>
            <a:r>
              <a:rPr lang="fr-FR" sz="3200" b="1" spc="-60" dirty="0">
                <a:cs typeface="Avenir LT Std 65 Medium"/>
              </a:rPr>
              <a:t>AU PROJET DE LOI DUSSOPT</a:t>
            </a:r>
          </a:p>
          <a:p>
            <a:pPr marL="12700" algn="r">
              <a:lnSpc>
                <a:spcPts val="2095"/>
              </a:lnSpc>
              <a:spcBef>
                <a:spcPts val="10"/>
              </a:spcBef>
            </a:pPr>
            <a:r>
              <a:rPr lang="fr-FR" sz="2400" b="1" spc="-60" dirty="0">
                <a:cs typeface="Avenir LT Std 65 Medium"/>
              </a:rPr>
              <a:t>                      </a:t>
            </a:r>
            <a:r>
              <a:rPr lang="fr-FR" sz="2800" b="1" spc="-60" dirty="0">
                <a:cs typeface="Avenir LT Std 65 Medium"/>
              </a:rPr>
              <a:t>OUI à LA DÉMOCRATIE SOCIALE </a:t>
            </a:r>
            <a:r>
              <a:rPr lang="fr-FR" sz="2400" b="1" spc="-60" dirty="0">
                <a:cs typeface="Avenir LT Std 65 Medium"/>
              </a:rPr>
              <a:t>!!</a:t>
            </a:r>
            <a:r>
              <a:rPr sz="2400" b="1" dirty="0">
                <a:cs typeface="Avenir LT Std 65 Medium"/>
              </a:rPr>
              <a:t>!</a:t>
            </a:r>
            <a:r>
              <a:rPr lang="fr-FR" sz="2800" dirty="0">
                <a:cs typeface="Avenir LT Std 65 Medium"/>
              </a:rPr>
              <a:t>	</a:t>
            </a:r>
            <a:endParaRPr sz="2800" dirty="0">
              <a:cs typeface="Avenir LT Std 55 Roman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2904">
            <a:off x="591362" y="2027336"/>
            <a:ext cx="3265699" cy="98384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19E732-053A-4FBE-ABBE-8A8AC2B54DAC}"/>
              </a:ext>
            </a:extLst>
          </p:cNvPr>
          <p:cNvSpPr txBox="1"/>
          <p:nvPr/>
        </p:nvSpPr>
        <p:spPr>
          <a:xfrm>
            <a:off x="166432" y="3372249"/>
            <a:ext cx="7244234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L</a:t>
            </a:r>
            <a:r>
              <a:rPr lang="fr-FR" sz="1100" dirty="0"/>
              <a:t>a transformation que veut appliquer le gouvernement MACRON « </a:t>
            </a:r>
            <a:r>
              <a:rPr lang="fr-FR" sz="1100" b="1" dirty="0">
                <a:solidFill>
                  <a:srgbClr val="FF0000"/>
                </a:solidFill>
              </a:rPr>
              <a:t>dans sa logique réformiste </a:t>
            </a:r>
            <a:r>
              <a:rPr lang="fr-FR" sz="1100" dirty="0"/>
              <a:t>»  de la Fonction Publique, n’apporte aucunement de réelles </a:t>
            </a:r>
            <a:r>
              <a:rPr lang="fr-FR" sz="1100" b="1" dirty="0">
                <a:solidFill>
                  <a:srgbClr val="FF0000"/>
                </a:solidFill>
              </a:rPr>
              <a:t>réponses aux besoins des personnels et des populations</a:t>
            </a:r>
            <a:r>
              <a:rPr lang="fr-FR" sz="1100" dirty="0"/>
              <a:t>. </a:t>
            </a:r>
          </a:p>
          <a:p>
            <a:pPr algn="ctr"/>
            <a:r>
              <a:rPr lang="fr-FR" sz="1200" b="1" dirty="0"/>
              <a:t>Les politiques d’austérité privent les services publics des moyens de financement nécessaires. </a:t>
            </a:r>
          </a:p>
          <a:p>
            <a:r>
              <a:rPr lang="fr-FR" sz="1100" u="sng" dirty="0"/>
              <a:t>La raison d’être du service public est la satisfaction de l’intérêt général</a:t>
            </a:r>
            <a:r>
              <a:rPr lang="fr-FR" sz="1100" dirty="0"/>
              <a:t>, </a:t>
            </a:r>
            <a:r>
              <a:rPr lang="fr-FR" sz="1100" u="sng" dirty="0"/>
              <a:t>la promotion des biens communs</a:t>
            </a:r>
            <a:r>
              <a:rPr lang="fr-FR" sz="1100" dirty="0"/>
              <a:t>, le développement </a:t>
            </a:r>
            <a:r>
              <a:rPr lang="fr-FR" sz="1100" u="sng" dirty="0"/>
              <a:t>humain durable </a:t>
            </a:r>
            <a:r>
              <a:rPr lang="fr-FR" sz="1100" dirty="0"/>
              <a:t>et la recherche du </a:t>
            </a:r>
            <a:r>
              <a:rPr lang="fr-FR" sz="1100" u="sng" dirty="0"/>
              <a:t>progrès social </a:t>
            </a:r>
            <a:r>
              <a:rPr lang="fr-FR" sz="1100" dirty="0"/>
              <a:t>et </a:t>
            </a:r>
            <a:r>
              <a:rPr lang="fr-FR" sz="1100" u="sng" dirty="0"/>
              <a:t>l’amélioration des conditions de vie </a:t>
            </a:r>
            <a:r>
              <a:rPr lang="fr-FR" sz="1100" dirty="0"/>
              <a:t>et </a:t>
            </a:r>
            <a:r>
              <a:rPr lang="fr-FR" sz="1100" u="sng" dirty="0"/>
              <a:t>d’intégration des populations</a:t>
            </a:r>
            <a:r>
              <a:rPr lang="fr-FR" sz="1100" dirty="0"/>
              <a:t>. Le service public est un choix de société. </a:t>
            </a:r>
            <a:r>
              <a:rPr lang="fr-FR" sz="1200" b="1" dirty="0">
                <a:solidFill>
                  <a:srgbClr val="FF0000"/>
                </a:solidFill>
              </a:rPr>
              <a:t>La CGT porte une conception du service public comme fondement d’une société démocratique et solidaire.</a:t>
            </a:r>
          </a:p>
          <a:p>
            <a:pPr algn="ctr"/>
            <a:r>
              <a:rPr lang="fr-FR" sz="1500" b="1" dirty="0"/>
              <a:t>Le service public est l’outil qui fait prévaloir l’intérêt général sur les intérêts particuliers !</a:t>
            </a:r>
            <a:endParaRPr lang="fr-FR" sz="1500" dirty="0"/>
          </a:p>
          <a:p>
            <a:endParaRPr lang="fr-FR" sz="1100" dirty="0"/>
          </a:p>
          <a:p>
            <a:r>
              <a:rPr lang="fr-FR" b="1" dirty="0">
                <a:solidFill>
                  <a:srgbClr val="FF0000"/>
                </a:solidFill>
              </a:rPr>
              <a:t>Pour la CGT</a:t>
            </a:r>
            <a:r>
              <a:rPr lang="fr-FR" sz="1100" b="1" dirty="0">
                <a:solidFill>
                  <a:srgbClr val="FF0000"/>
                </a:solidFill>
              </a:rPr>
              <a:t> </a:t>
            </a:r>
            <a:r>
              <a:rPr lang="fr-FR" sz="1100" dirty="0"/>
              <a:t>la qualité et l’impartialité du service public sont les conditions de l’égalité et de la démocratie. </a:t>
            </a:r>
          </a:p>
          <a:p>
            <a:r>
              <a:rPr lang="fr-FR" sz="1100" b="1" u="sng" dirty="0"/>
              <a:t>Cela implique :</a:t>
            </a:r>
          </a:p>
          <a:p>
            <a:r>
              <a:rPr lang="fr-FR" sz="1100" dirty="0"/>
              <a:t>• </a:t>
            </a:r>
            <a:r>
              <a:rPr lang="fr-FR" sz="1200" dirty="0"/>
              <a:t>Le financement pour assurer en permanence les infrastructures, l’organisation et les emplois nécessaires ;</a:t>
            </a:r>
          </a:p>
          <a:p>
            <a:r>
              <a:rPr lang="fr-FR" sz="1200" dirty="0"/>
              <a:t>• Un système solidaire basé sur le principe « </a:t>
            </a:r>
            <a:r>
              <a:rPr lang="fr-FR" sz="1200" b="1" dirty="0"/>
              <a:t>chacun contribue selon ses moyens et reçoit selon ses besoins </a:t>
            </a:r>
            <a:r>
              <a:rPr lang="fr-FR" sz="1200" dirty="0"/>
              <a:t>» ;</a:t>
            </a:r>
          </a:p>
          <a:p>
            <a:r>
              <a:rPr lang="fr-FR" sz="1200" dirty="0"/>
              <a:t>• L’accès au </a:t>
            </a:r>
            <a:r>
              <a:rPr lang="fr-FR" sz="1200" b="1" dirty="0"/>
              <a:t>service de façon identique à tous les usagers</a:t>
            </a:r>
            <a:r>
              <a:rPr lang="fr-FR" sz="1200" dirty="0"/>
              <a:t>, réduisant les inégalités sociales et territoriales ;</a:t>
            </a:r>
          </a:p>
          <a:p>
            <a:r>
              <a:rPr lang="fr-FR" sz="1200" dirty="0"/>
              <a:t>• Une </a:t>
            </a:r>
            <a:r>
              <a:rPr lang="fr-FR" sz="1200" b="1" dirty="0"/>
              <a:t>évaluation constante des besoins</a:t>
            </a:r>
            <a:r>
              <a:rPr lang="fr-FR" sz="1200" dirty="0"/>
              <a:t>, à travers l’expression des usagers pour faire évoluer les services publics.</a:t>
            </a:r>
          </a:p>
          <a:p>
            <a:endParaRPr lang="fr-FR" sz="800" dirty="0"/>
          </a:p>
          <a:p>
            <a:r>
              <a:rPr lang="fr-FR" sz="1100" b="1" u="sng" dirty="0"/>
              <a:t>La qualité du service public repose sur trois fondements :</a:t>
            </a:r>
          </a:p>
          <a:p>
            <a:r>
              <a:rPr lang="fr-FR" sz="1100" b="1" dirty="0"/>
              <a:t>• </a:t>
            </a:r>
            <a:r>
              <a:rPr lang="fr-FR" sz="1200" b="1" dirty="0"/>
              <a:t>L’égalité d’accès </a:t>
            </a:r>
            <a:r>
              <a:rPr lang="fr-FR" sz="1200" dirty="0"/>
              <a:t>et de traitement de tous les usagers ;</a:t>
            </a:r>
          </a:p>
          <a:p>
            <a:r>
              <a:rPr lang="fr-FR" sz="1200" dirty="0"/>
              <a:t>• La </a:t>
            </a:r>
            <a:r>
              <a:rPr lang="fr-FR" sz="1200" b="1" dirty="0"/>
              <a:t>continuité</a:t>
            </a:r>
            <a:r>
              <a:rPr lang="fr-FR" sz="1200" dirty="0"/>
              <a:t>, fonctionnement permanent sur l’ensemble du territoire ;</a:t>
            </a:r>
          </a:p>
          <a:p>
            <a:r>
              <a:rPr lang="fr-FR" sz="1200" dirty="0"/>
              <a:t>• </a:t>
            </a:r>
            <a:r>
              <a:rPr lang="fr-FR" sz="1200" b="1" dirty="0"/>
              <a:t>L’adaptabilité</a:t>
            </a:r>
            <a:r>
              <a:rPr lang="fr-FR" sz="1200" dirty="0"/>
              <a:t>, qui permet d’ajuster le contenu avec le progrès technique et l’évolution des besoins des usagers.</a:t>
            </a:r>
          </a:p>
          <a:p>
            <a:endParaRPr lang="fr-FR" sz="800" dirty="0"/>
          </a:p>
          <a:p>
            <a:r>
              <a:rPr lang="fr-FR" sz="1200" b="1" dirty="0">
                <a:solidFill>
                  <a:srgbClr val="FF0000"/>
                </a:solidFill>
              </a:rPr>
              <a:t>Pour la CGT, les services publics sont un investissement créateur de richesses</a:t>
            </a:r>
            <a:r>
              <a:rPr lang="fr-FR" sz="1200" b="1" dirty="0"/>
              <a:t>. </a:t>
            </a:r>
          </a:p>
          <a:p>
            <a:r>
              <a:rPr lang="fr-FR" sz="1300" b="1" dirty="0"/>
              <a:t>Ils participent pour une part essentielle au développement économique, </a:t>
            </a:r>
          </a:p>
          <a:p>
            <a:r>
              <a:rPr lang="fr-FR" sz="1300" b="1" dirty="0"/>
              <a:t>social et à l’aménagement du territoire, </a:t>
            </a:r>
            <a:r>
              <a:rPr lang="fr-FR" sz="1300" dirty="0"/>
              <a:t>par exemple à travers la formation, </a:t>
            </a:r>
          </a:p>
          <a:p>
            <a:r>
              <a:rPr lang="fr-FR" sz="1300" dirty="0"/>
              <a:t>les infrastructures publiques et les transports.</a:t>
            </a:r>
          </a:p>
          <a:p>
            <a:endParaRPr lang="fr-FR" sz="900" dirty="0"/>
          </a:p>
          <a:p>
            <a:r>
              <a:rPr lang="fr-FR" b="1" dirty="0"/>
              <a:t>Nous appelons l’ensemble des personnels </a:t>
            </a:r>
          </a:p>
          <a:p>
            <a:r>
              <a:rPr lang="fr-FR" b="1" dirty="0"/>
              <a:t>de la collectivité </a:t>
            </a:r>
            <a:r>
              <a:rPr lang="fr-FR" sz="1600" b="1" dirty="0">
                <a:solidFill>
                  <a:srgbClr val="FF0000"/>
                </a:solidFill>
              </a:rPr>
              <a:t>à se rassembler le </a:t>
            </a:r>
            <a:r>
              <a:rPr lang="fr-FR" b="1" u="sng" cap="small" dirty="0">
                <a:solidFill>
                  <a:srgbClr val="FF0000"/>
                </a:solidFill>
              </a:rPr>
              <a:t>jeudi 9 mai 2019 </a:t>
            </a:r>
          </a:p>
          <a:p>
            <a:r>
              <a:rPr lang="fr-FR" sz="1600" b="1" dirty="0"/>
              <a:t>Sur le parvis l’hôtel de ville de LILLE </a:t>
            </a:r>
            <a:r>
              <a:rPr lang="fr-FR" sz="2000" b="1" u="sng" dirty="0">
                <a:solidFill>
                  <a:srgbClr val="FF0000"/>
                </a:solidFill>
              </a:rPr>
              <a:t>dès 12h 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1200" b="1" i="1" dirty="0"/>
              <a:t>( </a:t>
            </a:r>
            <a:r>
              <a:rPr lang="fr-FR" sz="1200" b="1" i="1" u="sng" dirty="0"/>
              <a:t>point de restauration sur place </a:t>
            </a:r>
            <a:r>
              <a:rPr lang="fr-FR" sz="1200" b="1" i="1" dirty="0"/>
              <a:t>)</a:t>
            </a:r>
            <a:endParaRPr lang="fr-FR" sz="2000" b="1" u="sng" dirty="0"/>
          </a:p>
          <a:p>
            <a:r>
              <a:rPr lang="fr-FR" sz="1600" b="1" dirty="0">
                <a:solidFill>
                  <a:srgbClr val="FF0000"/>
                </a:solidFill>
              </a:rPr>
              <a:t>et à rejoindre la </a:t>
            </a:r>
            <a:r>
              <a:rPr lang="fr-FR" b="1" u="sng" dirty="0">
                <a:solidFill>
                  <a:srgbClr val="FF0000"/>
                </a:solidFill>
              </a:rPr>
              <a:t>manifestation Régionale </a:t>
            </a:r>
            <a:r>
              <a:rPr lang="fr-FR" sz="2400" b="1" dirty="0">
                <a:solidFill>
                  <a:srgbClr val="FF0000"/>
                </a:solidFill>
              </a:rPr>
              <a:t>Unitaire</a:t>
            </a:r>
          </a:p>
          <a:p>
            <a:r>
              <a:rPr lang="fr-FR" sz="2400" b="1" dirty="0">
                <a:solidFill>
                  <a:srgbClr val="FF0000"/>
                </a:solidFill>
              </a:rPr>
              <a:t>	           </a:t>
            </a:r>
            <a:r>
              <a:rPr lang="fr-FR" b="1" dirty="0">
                <a:solidFill>
                  <a:srgbClr val="FF0000"/>
                </a:solidFill>
              </a:rPr>
              <a:t>de la Fonction Publique </a:t>
            </a:r>
            <a:r>
              <a:rPr lang="fr-FR" sz="1600" b="1" u="sng" dirty="0">
                <a:solidFill>
                  <a:srgbClr val="FF0000"/>
                </a:solidFill>
              </a:rPr>
              <a:t>dès 14h30 </a:t>
            </a:r>
            <a:r>
              <a:rPr lang="fr-FR" sz="1600" dirty="0"/>
              <a:t>à </a:t>
            </a:r>
            <a:r>
              <a:rPr lang="fr-FR" sz="1710" cap="small" dirty="0"/>
              <a:t>Lille</a:t>
            </a:r>
            <a:r>
              <a:rPr lang="fr-FR" sz="1600" dirty="0"/>
              <a:t> - Porte de Paris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6EE19FE-C3D9-4565-B5A6-3FE0872DFE0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3233">
            <a:off x="5462269" y="7234123"/>
            <a:ext cx="1747278" cy="144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5598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614</TotalTime>
  <Words>51</Words>
  <Application>Microsoft Office PowerPoint</Application>
  <PresentationFormat>Personnalisé</PresentationFormat>
  <Paragraphs>36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Avenir LT Std 35 Light</vt:lpstr>
      <vt:lpstr>Avenir LT Std 55 Roman</vt:lpstr>
      <vt:lpstr>Avenir LT Std 65 Medium</vt:lpstr>
      <vt:lpstr>Calibri</vt:lpstr>
      <vt:lpstr>Office Theme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COMMUNICATION CGT SERVICE PUBLIC</dc:creator>
  <cp:lastModifiedBy>cgt mairie lille</cp:lastModifiedBy>
  <cp:revision>74</cp:revision>
  <cp:lastPrinted>2019-04-30T10:27:53Z</cp:lastPrinted>
  <dcterms:created xsi:type="dcterms:W3CDTF">2018-07-27T07:03:33Z</dcterms:created>
  <dcterms:modified xsi:type="dcterms:W3CDTF">2019-04-30T12:07:55Z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2018-07-26T00:00:00Z</vt:filetime>
  </property>
  <property fmtid="{D5CDD505-2E9C-101B-9397-08002B2CF9AE}" pid="3" name="Creator">
    <vt:lpwstr>Adobe InDesign CC 13.1 (Windows)</vt:lpwstr>
  </property>
  <property fmtid="{D5CDD505-2E9C-101B-9397-08002B2CF9AE}" pid="4" name="LastSaved">
    <vt:filetime>2018-07-27T00:00:00Z</vt:filetime>
  </property>
</Properties>
</file>